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46" r:id="rId1"/>
    <p:sldMasterId id="2147484754" r:id="rId2"/>
    <p:sldMasterId id="2147484757" r:id="rId3"/>
  </p:sldMasterIdLst>
  <p:notesMasterIdLst>
    <p:notesMasterId r:id="rId71"/>
  </p:notesMasterIdLst>
  <p:handoutMasterIdLst>
    <p:handoutMasterId r:id="rId72"/>
  </p:handoutMasterIdLst>
  <p:sldIdLst>
    <p:sldId id="314" r:id="rId4"/>
    <p:sldId id="259" r:id="rId5"/>
    <p:sldId id="319" r:id="rId6"/>
    <p:sldId id="260" r:id="rId7"/>
    <p:sldId id="261" r:id="rId8"/>
    <p:sldId id="265" r:id="rId9"/>
    <p:sldId id="295" r:id="rId10"/>
    <p:sldId id="302" r:id="rId11"/>
    <p:sldId id="305" r:id="rId12"/>
    <p:sldId id="296" r:id="rId13"/>
    <p:sldId id="271" r:id="rId14"/>
    <p:sldId id="353" r:id="rId15"/>
    <p:sldId id="273" r:id="rId16"/>
    <p:sldId id="320" r:id="rId17"/>
    <p:sldId id="307" r:id="rId18"/>
    <p:sldId id="308" r:id="rId19"/>
    <p:sldId id="316" r:id="rId20"/>
    <p:sldId id="317" r:id="rId21"/>
    <p:sldId id="267" r:id="rId22"/>
    <p:sldId id="386" r:id="rId23"/>
    <p:sldId id="281" r:id="rId24"/>
    <p:sldId id="374" r:id="rId25"/>
    <p:sldId id="321" r:id="rId26"/>
    <p:sldId id="323" r:id="rId27"/>
    <p:sldId id="378" r:id="rId28"/>
    <p:sldId id="382" r:id="rId29"/>
    <p:sldId id="379" r:id="rId30"/>
    <p:sldId id="399" r:id="rId31"/>
    <p:sldId id="383" r:id="rId32"/>
    <p:sldId id="367" r:id="rId33"/>
    <p:sldId id="384" r:id="rId34"/>
    <p:sldId id="385" r:id="rId35"/>
    <p:sldId id="368" r:id="rId36"/>
    <p:sldId id="370" r:id="rId37"/>
    <p:sldId id="369" r:id="rId38"/>
    <p:sldId id="371" r:id="rId39"/>
    <p:sldId id="372" r:id="rId40"/>
    <p:sldId id="373" r:id="rId41"/>
    <p:sldId id="377" r:id="rId42"/>
    <p:sldId id="325" r:id="rId43"/>
    <p:sldId id="326" r:id="rId44"/>
    <p:sldId id="327" r:id="rId45"/>
    <p:sldId id="329" r:id="rId46"/>
    <p:sldId id="330" r:id="rId47"/>
    <p:sldId id="334" r:id="rId48"/>
    <p:sldId id="331" r:id="rId49"/>
    <p:sldId id="333" r:id="rId50"/>
    <p:sldId id="387" r:id="rId51"/>
    <p:sldId id="388" r:id="rId52"/>
    <p:sldId id="389" r:id="rId53"/>
    <p:sldId id="390" r:id="rId54"/>
    <p:sldId id="392" r:id="rId55"/>
    <p:sldId id="393" r:id="rId56"/>
    <p:sldId id="394" r:id="rId57"/>
    <p:sldId id="396" r:id="rId58"/>
    <p:sldId id="398" r:id="rId59"/>
    <p:sldId id="366" r:id="rId60"/>
    <p:sldId id="335" r:id="rId61"/>
    <p:sldId id="336" r:id="rId62"/>
    <p:sldId id="348" r:id="rId63"/>
    <p:sldId id="350" r:id="rId64"/>
    <p:sldId id="351" r:id="rId65"/>
    <p:sldId id="352" r:id="rId66"/>
    <p:sldId id="310" r:id="rId67"/>
    <p:sldId id="279" r:id="rId68"/>
    <p:sldId id="280" r:id="rId69"/>
    <p:sldId id="315" r:id="rId70"/>
  </p:sldIdLst>
  <p:sldSz cx="12192000" cy="6858000"/>
  <p:notesSz cx="6797675" cy="9926638"/>
  <p:custDataLst>
    <p:tags r:id="rId73"/>
  </p:custDataLst>
  <p:defaultTextStyle>
    <a:defPPr>
      <a:defRPr lang="en-US"/>
    </a:defPPr>
    <a:lvl1pPr marL="0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55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10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64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18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772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27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880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35" algn="l" defTabSz="60955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录" id="{933A1C50-1AAD-4319-BA95-893806BD140E}">
          <p14:sldIdLst>
            <p14:sldId id="314"/>
            <p14:sldId id="259"/>
          </p14:sldIdLst>
        </p14:section>
        <p14:section name="一、申请公司基本信息" id="{475EFD81-F327-4BC0-AA65-D3AC72F7D235}">
          <p14:sldIdLst>
            <p14:sldId id="319"/>
            <p14:sldId id="260"/>
            <p14:sldId id="261"/>
            <p14:sldId id="265"/>
            <p14:sldId id="295"/>
            <p14:sldId id="302"/>
            <p14:sldId id="305"/>
            <p14:sldId id="296"/>
          </p14:sldIdLst>
        </p14:section>
        <p14:section name="二、拟建城市市场分析" id="{E535553C-F13A-4F19-9C79-1634AB425127}">
          <p14:sldIdLst>
            <p14:sldId id="271"/>
            <p14:sldId id="353"/>
            <p14:sldId id="273"/>
            <p14:sldId id="320"/>
            <p14:sldId id="307"/>
            <p14:sldId id="308"/>
            <p14:sldId id="316"/>
            <p14:sldId id="317"/>
          </p14:sldIdLst>
        </p14:section>
        <p14:section name="三、拟建店场地简述" id="{81CAEDDA-EEC5-4998-9F53-093E0A620D13}">
          <p14:sldIdLst>
            <p14:sldId id="267"/>
            <p14:sldId id="386"/>
            <p14:sldId id="281"/>
            <p14:sldId id="374"/>
            <p14:sldId id="321"/>
            <p14:sldId id="323"/>
          </p14:sldIdLst>
        </p14:section>
        <p14:section name="用户中心场地" id="{E5DE53F7-8038-423D-B428-6F97A6563223}">
          <p14:sldIdLst>
            <p14:sldId id="378"/>
            <p14:sldId id="382"/>
            <p14:sldId id="379"/>
            <p14:sldId id="399"/>
            <p14:sldId id="383"/>
            <p14:sldId id="367"/>
            <p14:sldId id="384"/>
            <p14:sldId id="385"/>
            <p14:sldId id="368"/>
            <p14:sldId id="370"/>
            <p14:sldId id="369"/>
            <p14:sldId id="371"/>
            <p14:sldId id="372"/>
            <p14:sldId id="373"/>
          </p14:sldIdLst>
        </p14:section>
        <p14:section name="岚图空间场地" id="{571A6DA7-D72D-4D08-AA14-53F1BE32FF3F}">
          <p14:sldIdLst>
            <p14:sldId id="377"/>
            <p14:sldId id="325"/>
            <p14:sldId id="326"/>
            <p14:sldId id="327"/>
            <p14:sldId id="329"/>
            <p14:sldId id="330"/>
            <p14:sldId id="334"/>
            <p14:sldId id="331"/>
            <p14:sldId id="333"/>
          </p14:sldIdLst>
        </p14:section>
        <p14:section name="展厅店场地" id="{B8E1CABB-DA5A-47D8-868F-166C0607A5AB}">
          <p14:sldIdLst>
            <p14:sldId id="387"/>
            <p14:sldId id="388"/>
            <p14:sldId id="389"/>
            <p14:sldId id="390"/>
            <p14:sldId id="392"/>
            <p14:sldId id="393"/>
            <p14:sldId id="394"/>
            <p14:sldId id="396"/>
            <p14:sldId id="398"/>
          </p14:sldIdLst>
        </p14:section>
        <p14:section name="四、经营思路" id="{E3189868-6896-44FD-AEF9-FE2C233A40B8}">
          <p14:sldIdLst>
            <p14:sldId id="366"/>
            <p14:sldId id="335"/>
            <p14:sldId id="336"/>
            <p14:sldId id="348"/>
            <p14:sldId id="350"/>
            <p14:sldId id="351"/>
            <p14:sldId id="352"/>
          </p14:sldIdLst>
        </p14:section>
        <p14:section name="五、需提交材料" id="{55687FFD-4D70-46DF-82D4-E93043AA6FE8}">
          <p14:sldIdLst>
            <p14:sldId id="310"/>
            <p14:sldId id="279"/>
            <p14:sldId id="280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69" userDrawn="1">
          <p15:clr>
            <a:srgbClr val="A4A3A4"/>
          </p15:clr>
        </p15:guide>
        <p15:guide id="2" pos="243" userDrawn="1">
          <p15:clr>
            <a:srgbClr val="A4A3A4"/>
          </p15:clr>
        </p15:guide>
        <p15:guide id="3" pos="7436" userDrawn="1">
          <p15:clr>
            <a:srgbClr val="A4A3A4"/>
          </p15:clr>
        </p15:guide>
        <p15:guide id="4" pos="5612" userDrawn="1">
          <p15:clr>
            <a:srgbClr val="A4A3A4"/>
          </p15:clr>
        </p15:guide>
        <p15:guide id="5" pos="1949" userDrawn="1">
          <p15:clr>
            <a:srgbClr val="A4A3A4"/>
          </p15:clr>
        </p15:guide>
        <p15:guide id="6" pos="4813" userDrawn="1">
          <p15:clr>
            <a:srgbClr val="A4A3A4"/>
          </p15:clr>
        </p15:guide>
        <p15:guide id="7" pos="4693" userDrawn="1">
          <p15:clr>
            <a:srgbClr val="A4A3A4"/>
          </p15:clr>
        </p15:guide>
        <p15:guide id="8" pos="3900" userDrawn="1">
          <p15:clr>
            <a:srgbClr val="A4A3A4"/>
          </p15:clr>
        </p15:guide>
        <p15:guide id="9" pos="3777" userDrawn="1">
          <p15:clr>
            <a:srgbClr val="A4A3A4"/>
          </p15:clr>
        </p15:guide>
        <p15:guide id="10" pos="2863" userDrawn="1">
          <p15:clr>
            <a:srgbClr val="A4A3A4"/>
          </p15:clr>
        </p15:guide>
        <p15:guide id="11" pos="2983" userDrawn="1">
          <p15:clr>
            <a:srgbClr val="A4A3A4"/>
          </p15:clr>
        </p15:guide>
        <p15:guide id="12" pos="2069" userDrawn="1">
          <p15:clr>
            <a:srgbClr val="A4A3A4"/>
          </p15:clr>
        </p15:guide>
        <p15:guide id="13" pos="6643" userDrawn="1">
          <p15:clr>
            <a:srgbClr val="A4A3A4"/>
          </p15:clr>
        </p15:guide>
        <p15:guide id="14" pos="1157" userDrawn="1">
          <p15:clr>
            <a:srgbClr val="A4A3A4"/>
          </p15:clr>
        </p15:guide>
        <p15:guide id="15" pos="1037" userDrawn="1">
          <p15:clr>
            <a:srgbClr val="A4A3A4"/>
          </p15:clr>
        </p15:guide>
        <p15:guide id="16" pos="7677" userDrawn="1">
          <p15:clr>
            <a:srgbClr val="A4A3A4"/>
          </p15:clr>
        </p15:guide>
        <p15:guide id="17" orient="horz" pos="4009" userDrawn="1">
          <p15:clr>
            <a:srgbClr val="A4A3A4"/>
          </p15:clr>
        </p15:guide>
        <p15:guide id="18" pos="6667" userDrawn="1">
          <p15:clr>
            <a:srgbClr val="A4A3A4"/>
          </p15:clr>
        </p15:guide>
        <p15:guide id="19" pos="5745" userDrawn="1">
          <p15:clr>
            <a:srgbClr val="A4A3A4"/>
          </p15:clr>
        </p15:guide>
        <p15:guide id="20" pos="4823" userDrawn="1">
          <p15:clr>
            <a:srgbClr val="A4A3A4"/>
          </p15:clr>
        </p15:guide>
        <p15:guide id="21" pos="4701" userDrawn="1">
          <p15:clr>
            <a:srgbClr val="A4A3A4"/>
          </p15:clr>
        </p15:guide>
        <p15:guide id="22" pos="3779" userDrawn="1">
          <p15:clr>
            <a:srgbClr val="A4A3A4"/>
          </p15:clr>
        </p15:guide>
        <p15:guide id="23" pos="2859" userDrawn="1">
          <p15:clr>
            <a:srgbClr val="A4A3A4"/>
          </p15:clr>
        </p15:guide>
        <p15:guide id="24" pos="2979" userDrawn="1">
          <p15:clr>
            <a:srgbClr val="A4A3A4"/>
          </p15:clr>
        </p15:guide>
        <p15:guide id="25" pos="2056" userDrawn="1">
          <p15:clr>
            <a:srgbClr val="A4A3A4"/>
          </p15:clr>
        </p15:guide>
        <p15:guide id="26" pos="6547" userDrawn="1">
          <p15:clr>
            <a:srgbClr val="A4A3A4"/>
          </p15:clr>
        </p15:guide>
        <p15:guide id="27" pos="1159" userDrawn="1">
          <p15:clr>
            <a:srgbClr val="A4A3A4"/>
          </p15:clr>
        </p15:guide>
        <p15:guide id="28" pos="1032" userDrawn="1">
          <p15:clr>
            <a:srgbClr val="A4A3A4"/>
          </p15:clr>
        </p15:guide>
        <p15:guide id="29" pos="7468" userDrawn="1">
          <p15:clr>
            <a:srgbClr val="A4A3A4"/>
          </p15:clr>
        </p15:guide>
        <p15:guide id="30" pos="56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磊(东风汽车集团股份有限公司h事业部网络运营)" initials="孙磊(东风汽车集团股份有限公司h事业部网络运营)" lastIdx="2" clrIdx="0">
    <p:extLst>
      <p:ext uri="{19B8F6BF-5375-455C-9EA6-DF929625EA0E}">
        <p15:presenceInfo xmlns:p15="http://schemas.microsoft.com/office/powerpoint/2012/main" userId="S-1-5-21-4223072487-2266339643-505866507-4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BE5F4"/>
    <a:srgbClr val="E7F2F9"/>
    <a:srgbClr val="DEE7EE"/>
    <a:srgbClr val="00B3E1"/>
    <a:srgbClr val="BFD3DE"/>
    <a:srgbClr val="E5E5E5"/>
    <a:srgbClr val="B8B9B8"/>
    <a:srgbClr val="D9DEF4"/>
    <a:srgbClr val="E9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1502" autoAdjust="0"/>
  </p:normalViewPr>
  <p:slideViewPr>
    <p:cSldViewPr snapToObjects="1">
      <p:cViewPr varScale="1">
        <p:scale>
          <a:sx n="61" d="100"/>
          <a:sy n="61" d="100"/>
        </p:scale>
        <p:origin x="68" y="44"/>
      </p:cViewPr>
      <p:guideLst>
        <p:guide orient="horz" pos="4069"/>
        <p:guide pos="243"/>
        <p:guide pos="7436"/>
        <p:guide pos="5612"/>
        <p:guide pos="1949"/>
        <p:guide pos="4813"/>
        <p:guide pos="4693"/>
        <p:guide pos="3900"/>
        <p:guide pos="3777"/>
        <p:guide pos="2863"/>
        <p:guide pos="2983"/>
        <p:guide pos="2069"/>
        <p:guide pos="6643"/>
        <p:guide pos="1157"/>
        <p:guide pos="1037"/>
        <p:guide pos="7677"/>
        <p:guide orient="horz" pos="4009"/>
        <p:guide pos="6667"/>
        <p:guide pos="5745"/>
        <p:guide pos="4823"/>
        <p:guide pos="4701"/>
        <p:guide pos="3779"/>
        <p:guide pos="2859"/>
        <p:guide pos="2979"/>
        <p:guide pos="2056"/>
        <p:guide pos="6547"/>
        <p:guide pos="1159"/>
        <p:guide pos="1032"/>
        <p:guide pos="7468"/>
        <p:guide pos="56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E593-73C7-4FC7-B62B-9B17ABAFD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31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A56D-E83A-AA48-8BB1-7692C0992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55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10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64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18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772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27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880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35" algn="l" defTabSz="12191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930275"/>
            <a:ext cx="4465638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86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9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930275"/>
            <a:ext cx="4465638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9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4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930275"/>
            <a:ext cx="4465638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930275"/>
            <a:ext cx="4465638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3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16059" y="10216881"/>
            <a:ext cx="2918677" cy="53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253" tIns="46127" rIns="92253" bIns="46127" anchor="b"/>
          <a:lstStyle>
            <a:lvl1pPr defTabSz="946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46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46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46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46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6713BA4-2A37-4430-9F6A-189DD9F38451}" type="slidenum">
              <a:rPr lang="en-US" altLang="zh-CN" sz="1200">
                <a:latin typeface="Times" pitchFamily="18" charset="0"/>
              </a:rPr>
              <a:t>4</a:t>
            </a:fld>
            <a:endParaRPr lang="en-US" altLang="zh-CN" sz="1200" dirty="0">
              <a:latin typeface="Times" pitchFamily="18" charset="0"/>
            </a:endParaRPr>
          </a:p>
        </p:txBody>
      </p:sp>
      <p:sp>
        <p:nvSpPr>
          <p:cNvPr id="13107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73088" y="604838"/>
            <a:ext cx="7883526" cy="4435475"/>
          </a:xfrm>
        </p:spPr>
      </p:sp>
      <p:sp>
        <p:nvSpPr>
          <p:cNvPr id="131076" name="备注占位符 2"/>
          <p:cNvSpPr>
            <a:spLocks noGrp="1"/>
          </p:cNvSpPr>
          <p:nvPr>
            <p:ph type="body" idx="1"/>
          </p:nvPr>
        </p:nvSpPr>
        <p:spPr>
          <a:xfrm>
            <a:off x="897386" y="5376929"/>
            <a:ext cx="4939974" cy="48381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4" rIns="93170" bIns="46584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31077" name="灯片编号占位符 3"/>
          <p:cNvSpPr txBox="1">
            <a:spLocks noGrp="1"/>
          </p:cNvSpPr>
          <p:nvPr/>
        </p:nvSpPr>
        <p:spPr bwMode="auto">
          <a:xfrm>
            <a:off x="3817518" y="10215100"/>
            <a:ext cx="2917216" cy="5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4" rIns="93170" bIns="46584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8D80A80-9DE1-4D50-A6C5-1EF9323C7D0B}" type="slidenum">
              <a:rPr lang="it-IT" altLang="zh-CN" sz="1300">
                <a:latin typeface="Times" pitchFamily="18" charset="0"/>
              </a:rPr>
              <a:t>4</a:t>
            </a:fld>
            <a:endParaRPr lang="it-IT" altLang="zh-CN" sz="1300">
              <a:latin typeface="Times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2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930275"/>
            <a:ext cx="4465638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9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3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4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8A56D-E83A-AA48-8BB1-7692C0992F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930275"/>
            <a:ext cx="4465638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8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6168239" y="-2944200"/>
            <a:ext cx="19249701" cy="10262018"/>
            <a:chOff x="-6168239" y="-2944200"/>
            <a:chExt cx="19249701" cy="102620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96688" y="-22588"/>
              <a:ext cx="12288689" cy="6912768"/>
            </a:xfrm>
            <a:prstGeom prst="rect">
              <a:avLst/>
            </a:prstGeom>
          </p:spPr>
        </p:pic>
        <p:sp>
          <p:nvSpPr>
            <p:cNvPr id="4" name="矩形 3"/>
            <p:cNvSpPr/>
            <p:nvPr userDrawn="1"/>
          </p:nvSpPr>
          <p:spPr>
            <a:xfrm>
              <a:off x="1559496" y="836712"/>
              <a:ext cx="11521966" cy="6481106"/>
            </a:xfrm>
            <a:prstGeom prst="rect">
              <a:avLst/>
            </a:prstGeom>
            <a:blipFill dpi="0" rotWithShape="1">
              <a:blip r:embed="rId3" cstate="email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金刚黑 Medium" panose="020B0500000000000000" pitchFamily="34" charset="-122"/>
                <a:ea typeface="华康金刚黑 Medium" panose="020B0500000000000000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21213776">
              <a:off x="-6168239" y="-2944200"/>
              <a:ext cx="9343181" cy="5255539"/>
            </a:xfrm>
            <a:prstGeom prst="rect">
              <a:avLst/>
            </a:prstGeom>
            <a:blipFill dpi="0" rotWithShape="1">
              <a:blip r:embed="rId4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ea typeface="华康金刚黑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364629" y="0"/>
              <a:ext cx="6827372" cy="928716"/>
            </a:xfrm>
            <a:prstGeom prst="rect">
              <a:avLst/>
            </a:prstGeom>
            <a:blipFill dpi="0" rotWithShape="1">
              <a:blip r:embed="rId5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ea typeface="华康金刚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27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3429000"/>
            <a:ext cx="5534305" cy="2954998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6C63D4-2C12-534C-8424-529E6C725D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1484784"/>
            <a:ext cx="11078921" cy="1594580"/>
          </a:xfrm>
        </p:spPr>
        <p:txBody>
          <a:bodyPr lIns="540000" tIns="180000"/>
          <a:lstStyle>
            <a:lvl1pPr>
              <a:lnSpc>
                <a:spcPct val="110000"/>
              </a:lnSpc>
              <a:defRPr sz="2500" b="0" i="0" kern="1600" spc="50" baseline="0">
                <a:solidFill>
                  <a:schemeClr val="tx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FD53D7-9D32-1A48-BCD7-75D3879172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3429000"/>
            <a:ext cx="5151186" cy="2954998"/>
          </a:xfrm>
        </p:spPr>
        <p:txBody>
          <a:bodyPr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7488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700808"/>
            <a:ext cx="5534305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FD53D7-9D32-1A48-BCD7-75D3879172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1700808"/>
            <a:ext cx="5151186" cy="4683190"/>
          </a:xfrm>
        </p:spPr>
        <p:txBody>
          <a:bodyPr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6112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0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700808"/>
            <a:ext cx="11078921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954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3429000"/>
            <a:ext cx="5534305" cy="2954998"/>
          </a:xfrm>
        </p:spPr>
        <p:txBody>
          <a:bodyPr lIns="54000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6C63D4-2C12-534C-8424-529E6C725D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1484784"/>
            <a:ext cx="11078921" cy="1594580"/>
          </a:xfrm>
        </p:spPr>
        <p:txBody>
          <a:bodyPr lIns="540000" tIns="180000"/>
          <a:lstStyle>
            <a:lvl1pPr>
              <a:lnSpc>
                <a:spcPct val="110000"/>
              </a:lnSpc>
              <a:defRPr sz="2500" b="0" i="0" kern="1600" spc="50" baseline="0">
                <a:solidFill>
                  <a:schemeClr val="tx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FD53D7-9D32-1A48-BCD7-75D3879172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3429000"/>
            <a:ext cx="5151186" cy="2954998"/>
          </a:xfrm>
        </p:spPr>
        <p:txBody>
          <a:bodyPr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573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92061-7577-624F-B3D5-0F7BA11FAF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700808"/>
            <a:ext cx="5534305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852F2F-7E3D-8248-8E18-86CA53B003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1700808"/>
            <a:ext cx="5151186" cy="4683190"/>
          </a:xfrm>
        </p:spPr>
        <p:txBody>
          <a:bodyPr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7276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37D02F-E866-054A-AA97-ABB32AE2A6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31" y="1700808"/>
            <a:ext cx="11078921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6427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、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69BBB-2AD0-D341-9EC2-A15B03DD27BE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B6FF9-BCB6-8F4D-8144-425F67CAE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8855" y="1008000"/>
            <a:ext cx="11817429" cy="5465008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47ACEA5-C401-2245-8927-508BC73C9A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2" y="3717272"/>
            <a:ext cx="3240000" cy="2160000"/>
          </a:xfrm>
          <a:solidFill>
            <a:schemeClr val="tx1"/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085AC-3382-884E-9C3B-003E6570BB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412775"/>
            <a:ext cx="3863391" cy="2160000"/>
          </a:xfrm>
        </p:spPr>
        <p:txBody>
          <a:bodyPr lIns="540000" tIns="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B8143C1-1ACC-A64A-AE7C-E0563ADF0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7768" y="3717272"/>
            <a:ext cx="3240000" cy="2160000"/>
          </a:xfrm>
          <a:solidFill>
            <a:schemeClr val="tx1"/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99DD07-9A07-5D44-A510-173D1FE3FB8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07768" y="1412775"/>
            <a:ext cx="3240000" cy="2160000"/>
          </a:xfrm>
        </p:spPr>
        <p:txBody>
          <a:bodyPr lIns="0" tIns="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568DE7-7776-0C49-801A-3DCD337DBF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1784" y="3717272"/>
            <a:ext cx="3240000" cy="2160000"/>
          </a:xfrm>
          <a:solidFill>
            <a:schemeClr val="tx1"/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5482C3-9DDB-624A-9056-520007EB823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91784" y="1412775"/>
            <a:ext cx="3240000" cy="2160000"/>
          </a:xfrm>
        </p:spPr>
        <p:txBody>
          <a:bodyPr lIns="0" tIns="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42480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节标题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2">
            <a:extLst>
              <a:ext uri="{FF2B5EF4-FFF2-40B4-BE49-F238E27FC236}">
                <a16:creationId xmlns:a16="http://schemas.microsoft.com/office/drawing/2014/main" id="{481DB7A8-24AA-9348-869B-CEDC317C5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94" t="2677" r="52055" b="35037"/>
          <a:stretch/>
        </p:blipFill>
        <p:spPr>
          <a:xfrm>
            <a:off x="0" y="-19110"/>
            <a:ext cx="12192000" cy="6400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6A62A4-2AAF-2E4D-B28C-129D436B7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5"/>
          <a:stretch/>
        </p:blipFill>
        <p:spPr>
          <a:xfrm flipH="1">
            <a:off x="0" y="1022195"/>
            <a:ext cx="10297144" cy="2519999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33E440E-1BE7-8D42-A069-153ADDFB6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" y="1022194"/>
            <a:ext cx="3701743" cy="2520000"/>
          </a:xfrm>
          <a:solidFill>
            <a:schemeClr val="tx1">
              <a:lumMod val="50000"/>
              <a:lumOff val="50000"/>
            </a:schemeClr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3" name="Title 41"/>
          <p:cNvSpPr>
            <a:spLocks noGrp="1"/>
          </p:cNvSpPr>
          <p:nvPr>
            <p:ph type="title" hasCustomPrompt="1"/>
          </p:nvPr>
        </p:nvSpPr>
        <p:spPr>
          <a:xfrm>
            <a:off x="3791743" y="1016696"/>
            <a:ext cx="6505401" cy="1447184"/>
          </a:xfrm>
          <a:prstGeom prst="rect">
            <a:avLst/>
          </a:prstGeom>
          <a:noFill/>
          <a:ln>
            <a:noFill/>
          </a:ln>
        </p:spPr>
        <p:txBody>
          <a:bodyPr lIns="360000" tIns="179992" rIns="179992" bIns="576000"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defRPr sz="2500" b="0" i="0" cap="none" spc="50" baseline="0">
                <a:solidFill>
                  <a:schemeClr val="tx1"/>
                </a:solidFill>
                <a:latin typeface="+mj-ea"/>
                <a:ea typeface="+mj-ea"/>
                <a:cs typeface="Fedra Sans Std Demi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23004-1D37-9244-8530-9EE8539237A7}"/>
              </a:ext>
            </a:extLst>
          </p:cNvPr>
          <p:cNvSpPr/>
          <p:nvPr userDrawn="1"/>
        </p:nvSpPr>
        <p:spPr>
          <a:xfrm rot="5400000" flipV="1">
            <a:off x="-1215000" y="2237196"/>
            <a:ext cx="2520000" cy="9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1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C255E84-1EC8-3741-BD47-8EED1EF5F9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842" t="4268" r="67690" b="14641"/>
          <a:stretch/>
        </p:blipFill>
        <p:spPr bwMode="auto">
          <a:xfrm>
            <a:off x="-20620" y="0"/>
            <a:ext cx="12212620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EDFAF9-3ED3-C24A-A3C7-377B11285460}"/>
              </a:ext>
            </a:extLst>
          </p:cNvPr>
          <p:cNvSpPr/>
          <p:nvPr userDrawn="1"/>
        </p:nvSpPr>
        <p:spPr>
          <a:xfrm>
            <a:off x="0" y="0"/>
            <a:ext cx="8112224" cy="6381327"/>
          </a:xfrm>
          <a:prstGeom prst="rect">
            <a:avLst/>
          </a:prstGeom>
          <a:gradFill>
            <a:gsLst>
              <a:gs pos="7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1AFDC-F911-FE4A-BBAE-F34E8477A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5" r="71119"/>
          <a:stretch/>
        </p:blipFill>
        <p:spPr>
          <a:xfrm flipH="1">
            <a:off x="-10310" y="1008000"/>
            <a:ext cx="6610365" cy="5465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02B98-4A2C-DE4E-A447-5B4966514476}"/>
              </a:ext>
            </a:extLst>
          </p:cNvPr>
          <p:cNvSpPr/>
          <p:nvPr userDrawn="1"/>
        </p:nvSpPr>
        <p:spPr>
          <a:xfrm rot="5400000" flipV="1">
            <a:off x="-2641664" y="3649664"/>
            <a:ext cx="5373329" cy="9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050444"/>
            <a:ext cx="5447928" cy="4333556"/>
          </a:xfrm>
        </p:spPr>
        <p:txBody>
          <a:bodyPr lIns="540000" tIns="18000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0" y="1378444"/>
            <a:ext cx="5447928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7A81-3EE3-B847-8E9E-4736116DF9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0365" y="2050444"/>
            <a:ext cx="5308701" cy="802492"/>
          </a:xfrm>
        </p:spPr>
        <p:txBody>
          <a:bodyPr tIns="180000"/>
          <a:lstStyle>
            <a:lvl1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6684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2">
            <a:extLst>
              <a:ext uri="{FF2B5EF4-FFF2-40B4-BE49-F238E27FC236}">
                <a16:creationId xmlns:a16="http://schemas.microsoft.com/office/drawing/2014/main" id="{282B001E-0233-0943-8339-5E5798603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1" r="7276" b="15040"/>
          <a:stretch/>
        </p:blipFill>
        <p:spPr>
          <a:xfrm flipH="1">
            <a:off x="0" y="0"/>
            <a:ext cx="12192000" cy="6400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1AFDC-F911-FE4A-BBAE-F34E8477A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8" t="1" r="82946" b="-9020"/>
          <a:stretch/>
        </p:blipFill>
        <p:spPr>
          <a:xfrm flipH="1">
            <a:off x="7824191" y="1008000"/>
            <a:ext cx="4464682" cy="5465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02B98-4A2C-DE4E-A447-5B4966514476}"/>
              </a:ext>
            </a:extLst>
          </p:cNvPr>
          <p:cNvSpPr/>
          <p:nvPr userDrawn="1"/>
        </p:nvSpPr>
        <p:spPr>
          <a:xfrm rot="5400000" flipV="1">
            <a:off x="5361791" y="3470400"/>
            <a:ext cx="5014800" cy="9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24191" y="2050444"/>
            <a:ext cx="3312369" cy="3970844"/>
          </a:xfrm>
        </p:spPr>
        <p:txBody>
          <a:bodyPr lIns="360000" tIns="18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7824191" y="1375771"/>
            <a:ext cx="3312369" cy="672000"/>
          </a:xfrm>
          <a:prstGeom prst="rect">
            <a:avLst/>
          </a:prstGeom>
        </p:spPr>
        <p:txBody>
          <a:bodyPr lIns="36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7A81-3EE3-B847-8E9E-4736116DF9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3228" y="2050444"/>
            <a:ext cx="5308701" cy="1594580"/>
          </a:xfrm>
        </p:spPr>
        <p:txBody>
          <a:bodyPr tIns="180000"/>
          <a:lstStyle>
            <a:lvl1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22787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0DE4D-986C-42C0-801A-D6676125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522807-6999-4BAC-838B-CBF8DDB2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E00E2-DC16-4AA8-AE17-3D31326E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B2CA-0303-4839-8E04-04F9A382230C}" type="datetime1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C8B134-3F94-4A06-9FDD-ED830091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E14A3-9C41-44BC-8302-4F4C96D6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805" y="6358199"/>
            <a:ext cx="2743200" cy="365125"/>
          </a:xfrm>
        </p:spPr>
        <p:txBody>
          <a:bodyPr/>
          <a:lstStyle/>
          <a:p>
            <a:fld id="{C3A0E5F6-3735-472C-BF02-3E443464000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99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97481"/>
            <a:ext cx="12192000" cy="663053"/>
          </a:xfrm>
        </p:spPr>
        <p:txBody>
          <a:bodyPr tIns="108000" rIns="2268000" anchor="ctr"/>
          <a:lstStyle>
            <a:lvl1pPr marL="0" indent="0" algn="r">
              <a:buNone/>
              <a:defRPr i="1" baseline="0">
                <a:latin typeface="+mn-lt"/>
              </a:defRPr>
            </a:lvl1pPr>
          </a:lstStyle>
          <a:p>
            <a:r>
              <a:rPr lang="en-GB" noProof="0" dirty="0" smtClean="0"/>
              <a:t>&lt;&lt; Click icon to insert </a:t>
            </a:r>
            <a:br>
              <a:rPr lang="en-GB" noProof="0" dirty="0" smtClean="0"/>
            </a:br>
            <a:r>
              <a:rPr lang="en-GB" noProof="0" dirty="0" smtClean="0"/>
              <a:t>background picture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33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封面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8A12331-74AC-B44F-9DD2-8FBACB9D3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6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47728" y="3566831"/>
            <a:ext cx="8064896" cy="506781"/>
          </a:xfrm>
        </p:spPr>
        <p:txBody>
          <a:bodyPr anchor="ctr"/>
          <a:lstStyle>
            <a:lvl1pPr algn="l">
              <a:lnSpc>
                <a:spcPct val="110000"/>
              </a:lnSpc>
              <a:defRPr sz="2500" b="0" i="0" cap="small" spc="150" baseline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47728" y="4145620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讲者 </a:t>
            </a:r>
            <a:r>
              <a:rPr lang="en-US" altLang="zh-CN" sz="1867" b="0" i="0" dirty="0">
                <a:solidFill>
                  <a:schemeClr val="accent5"/>
                </a:solidFill>
                <a:latin typeface="+mn-lt"/>
              </a:rPr>
              <a:t>– </a:t>
            </a:r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部门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4144D45-05A9-1C40-86BC-607BDCCCA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00" y="3686588"/>
            <a:ext cx="2419200" cy="32018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359696" y="3425540"/>
            <a:ext cx="0" cy="1368152"/>
          </a:xfrm>
          <a:prstGeom prst="line">
            <a:avLst/>
          </a:prstGeom>
          <a:ln w="19050">
            <a:solidFill>
              <a:srgbClr val="223E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封面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7A52FC-559C-BF46-97C6-532CB04CB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6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2EF217-9C14-794E-AC6A-5172C68CB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3016" y="3695564"/>
            <a:ext cx="4800216" cy="960000"/>
          </a:xfrm>
        </p:spPr>
        <p:txBody>
          <a:bodyPr anchor="ctr"/>
          <a:lstStyle>
            <a:lvl1pPr algn="l">
              <a:lnSpc>
                <a:spcPct val="110000"/>
              </a:lnSpc>
              <a:defRPr sz="2500" b="0" i="0" cap="small" spc="150" baseline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谢</a:t>
            </a:r>
            <a:r>
              <a:rPr lang="zh-TW" altLang="en-US" dirty="0"/>
              <a:t> </a:t>
            </a:r>
            <a:r>
              <a:rPr lang="zh-CN" altLang="en-US" dirty="0"/>
              <a:t>谢</a:t>
            </a: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E2EBEA9-2D28-5C4E-8CDF-EA33D2BE9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04" y="3992684"/>
            <a:ext cx="2763520" cy="365760"/>
          </a:xfrm>
          <a:prstGeom prst="rect">
            <a:avLst/>
          </a:prstGeom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68280B97-A96B-2C4A-BE9D-E06749033E13}"/>
              </a:ext>
            </a:extLst>
          </p:cNvPr>
          <p:cNvCxnSpPr/>
          <p:nvPr userDrawn="1"/>
        </p:nvCxnSpPr>
        <p:spPr>
          <a:xfrm>
            <a:off x="3938656" y="3815524"/>
            <a:ext cx="0" cy="72008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5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6168239" y="-2944200"/>
            <a:ext cx="19249701" cy="10262018"/>
            <a:chOff x="-6168239" y="-2944200"/>
            <a:chExt cx="19249701" cy="102620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96688" y="-22588"/>
              <a:ext cx="12288689" cy="6912768"/>
            </a:xfrm>
            <a:prstGeom prst="rect">
              <a:avLst/>
            </a:prstGeom>
          </p:spPr>
        </p:pic>
        <p:sp>
          <p:nvSpPr>
            <p:cNvPr id="4" name="矩形 3"/>
            <p:cNvSpPr/>
            <p:nvPr userDrawn="1"/>
          </p:nvSpPr>
          <p:spPr>
            <a:xfrm>
              <a:off x="1559496" y="836712"/>
              <a:ext cx="11521966" cy="6481106"/>
            </a:xfrm>
            <a:prstGeom prst="rect">
              <a:avLst/>
            </a:prstGeom>
            <a:blipFill dpi="0" rotWithShape="1">
              <a:blip r:embed="rId3" cstate="email">
                <a:alphaModFix am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金刚黑 Medium" panose="020B0500000000000000" pitchFamily="34" charset="-122"/>
                <a:ea typeface="华康金刚黑 Medium" panose="020B0500000000000000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21213776">
              <a:off x="-6168239" y="-2944200"/>
              <a:ext cx="9343181" cy="5255539"/>
            </a:xfrm>
            <a:prstGeom prst="rect">
              <a:avLst/>
            </a:prstGeom>
            <a:blipFill dpi="0" rotWithShape="1">
              <a:blip r:embed="rId4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ea typeface="华康金刚黑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364629" y="0"/>
              <a:ext cx="6827372" cy="928716"/>
            </a:xfrm>
            <a:prstGeom prst="rect">
              <a:avLst/>
            </a:prstGeom>
            <a:blipFill dpi="0" rotWithShape="1">
              <a:blip r:embed="rId5" cstate="email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ea typeface="华康金刚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62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0DE4D-986C-42C0-801A-D6676125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522807-6999-4BAC-838B-CBF8DDB2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E00E2-DC16-4AA8-AE17-3D31326E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101D8-92FC-421B-A233-B28260EE5C3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C8B134-3F94-4A06-9FDD-ED830091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E14A3-9C41-44BC-8302-4F4C96D6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805" y="6358199"/>
            <a:ext cx="2743200" cy="365125"/>
          </a:xfrm>
        </p:spPr>
        <p:txBody>
          <a:bodyPr/>
          <a:lstStyle/>
          <a:p>
            <a:pPr marL="0" marR="0" lvl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0E5F6-3735-472C-BF02-3E44346400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pPr marL="0" marR="0" lvl="0" indent="0" algn="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17F340-E6CB-4725-904C-57640C98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E0A19-30B6-420C-A558-06B5D2458D6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84006C-7DFB-4958-8DF7-F9F51C19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742AC1-BCDD-47BE-9A92-172196FE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218" y="6356349"/>
            <a:ext cx="2743200" cy="365125"/>
          </a:xfrm>
        </p:spPr>
        <p:txBody>
          <a:bodyPr/>
          <a:lstStyle/>
          <a:p>
            <a:pPr marL="0" marR="0" lvl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0E5F6-3735-472C-BF02-3E44346400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pPr marL="0" marR="0" lvl="0" indent="0" algn="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04802" y="1597582"/>
            <a:ext cx="5120092" cy="3504510"/>
          </a:xfrm>
          <a:prstGeom prst="rect">
            <a:avLst/>
          </a:prstGeom>
        </p:spPr>
        <p:txBody>
          <a:bodyPr wrap="square"/>
          <a:lstStyle>
            <a:lvl1pPr>
              <a:defRPr sz="4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490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4802" y="1763567"/>
            <a:ext cx="10959840" cy="4147200"/>
          </a:xfrm>
        </p:spPr>
        <p:txBody>
          <a:bodyPr>
            <a:normAutofit/>
          </a:bodyPr>
          <a:lstStyle>
            <a:lvl1pPr>
              <a:defRPr sz="1922" i="0" baseline="0"/>
            </a:lvl1pPr>
            <a:lvl2pPr>
              <a:defRPr sz="1922"/>
            </a:lvl2pPr>
            <a:lvl3pPr>
              <a:defRPr sz="1922"/>
            </a:lvl3pPr>
            <a:lvl4pPr>
              <a:defRPr sz="1922"/>
            </a:lvl4pPr>
            <a:lvl5pPr>
              <a:defRPr sz="1922"/>
            </a:lvl5pPr>
          </a:lstStyle>
          <a:p>
            <a:pPr lvl="0"/>
            <a:r>
              <a:rPr lang="en-US" dirty="0" smtClean="0"/>
              <a:t>Click corresponding icon to insert media or click here to add bullet list or to insert previously copied objects or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569219"/>
            <a:ext cx="4495800" cy="3451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>
              <a:defRPr sz="32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r>
              <a:rPr lang="sv-SE" dirty="0" smtClean="0"/>
              <a:t>, </a:t>
            </a:r>
            <a:r>
              <a:rPr lang="sv-SE" dirty="0" err="1" smtClean="0"/>
              <a:t>slide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parts </a:t>
            </a:r>
            <a:r>
              <a:rPr lang="sv-SE" dirty="0" err="1" smtClean="0"/>
              <a:t>of</a:t>
            </a:r>
            <a:r>
              <a:rPr lang="sv-SE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8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arts t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4800" y="1762126"/>
            <a:ext cx="5400000" cy="4233600"/>
          </a:xfrm>
        </p:spPr>
        <p:txBody>
          <a:bodyPr>
            <a:normAutofit/>
          </a:bodyPr>
          <a:lstStyle>
            <a:lvl1pPr>
              <a:defRPr sz="1680" i="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en-US" dirty="0" smtClean="0"/>
              <a:t>Click here to add bullet list or click corresponding icon to insert media or click to insert previously copied objects or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2" hasCustomPrompt="1"/>
          </p:nvPr>
        </p:nvSpPr>
        <p:spPr>
          <a:xfrm>
            <a:off x="6177600" y="1769422"/>
            <a:ext cx="5400000" cy="4234814"/>
          </a:xfrm>
        </p:spPr>
        <p:txBody>
          <a:bodyPr>
            <a:normAutofit/>
          </a:bodyPr>
          <a:lstStyle>
            <a:lvl1pPr marL="0" marR="0" indent="0" algn="l" defTabSz="829841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80" i="1" baseline="0"/>
            </a:lvl1pPr>
          </a:lstStyle>
          <a:p>
            <a:pPr marL="0" marR="0" lvl="0" indent="0" algn="l" defTabSz="829841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smtClean="0"/>
              <a:t>Click corresponding icon to insert media or click here to insert previously copied objects.</a:t>
            </a:r>
          </a:p>
          <a:p>
            <a:pPr lvl="0"/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569219"/>
            <a:ext cx="4495800" cy="3451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>
              <a:defRPr sz="32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r>
              <a:rPr lang="sv-SE" dirty="0" smtClean="0"/>
              <a:t>, </a:t>
            </a:r>
            <a:r>
              <a:rPr lang="sv-SE" dirty="0" err="1" smtClean="0"/>
              <a:t>slide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parts </a:t>
            </a:r>
            <a:r>
              <a:rPr lang="sv-SE" dirty="0" err="1" smtClean="0"/>
              <a:t>of</a:t>
            </a:r>
            <a:r>
              <a:rPr lang="sv-SE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2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汇报日程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A51DD-0E53-644F-8003-7F4F300B8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" t="3436" r="-1" b="3613"/>
          <a:stretch/>
        </p:blipFill>
        <p:spPr>
          <a:xfrm>
            <a:off x="0" y="-2673"/>
            <a:ext cx="12192000" cy="6374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583F3-877D-D142-998D-FF2EB6C9F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5" t="28828" r="47625" b="-89"/>
          <a:stretch/>
        </p:blipFill>
        <p:spPr>
          <a:xfrm flipH="1">
            <a:off x="-1" y="-2673"/>
            <a:ext cx="12192001" cy="6414248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383999" y="216000"/>
            <a:ext cx="11452185" cy="720000"/>
          </a:xfrm>
          <a:prstGeom prst="rect">
            <a:avLst/>
          </a:prstGeom>
        </p:spPr>
        <p:txBody>
          <a:bodyPr/>
          <a:lstStyle>
            <a:lvl1pPr>
              <a:defRPr spc="50" baseline="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7604890" y="1590309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 hasCustomPrompt="1"/>
          </p:nvPr>
        </p:nvSpPr>
        <p:spPr>
          <a:xfrm>
            <a:off x="7604890" y="1950670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  <p:sp>
        <p:nvSpPr>
          <p:cNvPr id="29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7604890" y="2626137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30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7604890" y="2986498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  <p:sp>
        <p:nvSpPr>
          <p:cNvPr id="37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7604674" y="3666613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3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7604674" y="4026974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  <p:sp>
        <p:nvSpPr>
          <p:cNvPr id="39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7604674" y="4704567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40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04674" y="5064928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</p:spTree>
    <p:extLst>
      <p:ext uri="{BB962C8B-B14F-4D97-AF65-F5344CB8AC3E}">
        <p14:creationId xmlns:p14="http://schemas.microsoft.com/office/powerpoint/2010/main" val="71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17F340-E6CB-4725-904C-57640C98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0425-2DCC-4DAF-BE43-AB747DBA74DE}" type="datetime1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84006C-7DFB-4958-8DF7-F9F51C19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742AC1-BCDD-47BE-9A92-172196FE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218" y="6356349"/>
            <a:ext cx="2743200" cy="365125"/>
          </a:xfrm>
        </p:spPr>
        <p:txBody>
          <a:bodyPr/>
          <a:lstStyle/>
          <a:p>
            <a:fld id="{C3A0E5F6-3735-472C-BF02-3E4434640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317628" y="6462186"/>
            <a:ext cx="485133" cy="1436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lnSpc>
                <a:spcPts val="1200"/>
              </a:lnSpc>
              <a:defRPr sz="1200" b="1" baseline="30000">
                <a:solidFill>
                  <a:srgbClr val="9A9A9A"/>
                </a:solidFill>
                <a:latin typeface="Fedra Sans Std Demi"/>
              </a:defRPr>
            </a:lvl1pPr>
          </a:lstStyle>
          <a:p>
            <a:pPr marL="0" marR="0" lvl="0" indent="0" algn="r" defTabSz="609555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CBE59-CCD2-0842-9ACD-CA49A3A5847A}" type="slidenum">
              <a:rPr kumimoji="0" lang="en-US" sz="1333" b="1" i="0" u="none" strike="noStrike" kern="120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edra Sans Std Demi"/>
                <a:ea typeface="FZLanTingHei-L-GBK"/>
                <a:cs typeface="+mn-cs"/>
              </a:rPr>
              <a:pPr marL="0" marR="0" lvl="0" indent="0" algn="r" defTabSz="609555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edra Sans Std Demi"/>
              <a:ea typeface="FZLanTingHei-L-GBK"/>
              <a:cs typeface="+mn-cs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11317628" y="6462186"/>
            <a:ext cx="485133" cy="1436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lnSpc>
                <a:spcPts val="1200"/>
              </a:lnSpc>
              <a:defRPr sz="1200" b="1" baseline="30000">
                <a:solidFill>
                  <a:srgbClr val="9A9A9A"/>
                </a:solidFill>
                <a:latin typeface="Fedra Sans Std Demi"/>
              </a:defRPr>
            </a:lvl1pPr>
          </a:lstStyle>
          <a:p>
            <a:pPr marL="0" marR="0" lvl="0" indent="0" algn="r" defTabSz="609555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CBE59-CCD2-0842-9ACD-CA49A3A5847A}" type="slidenum">
              <a:rPr kumimoji="0" lang="en-US" sz="1333" b="1" i="0" u="none" strike="noStrike" kern="1200" cap="none" spc="0" normalizeH="0" baseline="30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edra Sans Std Demi"/>
                <a:ea typeface="FZLanTingHei-L-GBK"/>
                <a:cs typeface="+mn-cs"/>
              </a:rPr>
              <a:pPr marL="0" marR="0" lvl="0" indent="0" algn="r" defTabSz="609555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edra Sans Std Demi"/>
              <a:ea typeface="FZLanTingHei-L-GBK"/>
              <a:cs typeface="+mn-cs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84667" y="4239490"/>
            <a:ext cx="12276667" cy="2259851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44" t="-194024" r="-2896" b="7234"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6A62A4-2AAF-2E4D-B28C-129D436B7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5"/>
          <a:stretch/>
        </p:blipFill>
        <p:spPr>
          <a:xfrm flipH="1">
            <a:off x="0" y="1931462"/>
            <a:ext cx="9006840" cy="1700594"/>
          </a:xfrm>
          <a:prstGeom prst="rect">
            <a:avLst/>
          </a:prstGeom>
          <a:noFill/>
        </p:spPr>
      </p:pic>
      <p:sp>
        <p:nvSpPr>
          <p:cNvPr id="16" name="Title 41"/>
          <p:cNvSpPr>
            <a:spLocks noGrp="1"/>
          </p:cNvSpPr>
          <p:nvPr>
            <p:ph type="title" hasCustomPrompt="1"/>
          </p:nvPr>
        </p:nvSpPr>
        <p:spPr>
          <a:xfrm>
            <a:off x="401997" y="2058166"/>
            <a:ext cx="7051748" cy="1447184"/>
          </a:xfrm>
          <a:prstGeom prst="rect">
            <a:avLst/>
          </a:prstGeom>
          <a:noFill/>
          <a:ln>
            <a:noFill/>
          </a:ln>
        </p:spPr>
        <p:txBody>
          <a:bodyPr lIns="360000" tIns="179992" rIns="179992" bIns="576000" anchor="ctr">
            <a:noAutofit/>
          </a:bodyPr>
          <a:lstStyle>
            <a:lvl1pPr marL="0" indent="0" algn="dist">
              <a:lnSpc>
                <a:spcPct val="200000"/>
              </a:lnSpc>
              <a:spcBef>
                <a:spcPts val="0"/>
              </a:spcBef>
              <a:defRPr sz="4400" b="0" i="0" cap="none" spc="5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ea"/>
                <a:ea typeface="+mj-ea"/>
                <a:cs typeface="Fedra Sans Std Demi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灰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A2E1B0-2381-0741-A228-2C25CB7FF2CF}"/>
              </a:ext>
            </a:extLst>
          </p:cNvPr>
          <p:cNvSpPr/>
          <p:nvPr/>
        </p:nvSpPr>
        <p:spPr>
          <a:xfrm rot="5400000" flipV="1">
            <a:off x="2905335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-1" y="417286"/>
            <a:ext cx="11808001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50000"/>
              </a:lnSpc>
              <a:defRPr sz="2500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3429000"/>
            <a:ext cx="5534305" cy="2954998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6C63D4-2C12-534C-8424-529E6C725D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1484784"/>
            <a:ext cx="11078921" cy="1594580"/>
          </a:xfrm>
        </p:spPr>
        <p:txBody>
          <a:bodyPr lIns="540000" tIns="180000"/>
          <a:lstStyle>
            <a:lvl1pPr>
              <a:lnSpc>
                <a:spcPct val="110000"/>
              </a:lnSpc>
              <a:defRPr sz="2500" b="0" i="0" kern="1600" spc="50" baseline="0">
                <a:solidFill>
                  <a:schemeClr val="tx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FD53D7-9D32-1A48-BCD7-75D3879172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3429000"/>
            <a:ext cx="5151186" cy="2954998"/>
          </a:xfrm>
        </p:spPr>
        <p:txBody>
          <a:bodyPr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434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700808"/>
            <a:ext cx="5534305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FD53D7-9D32-1A48-BCD7-75D3879172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1700808"/>
            <a:ext cx="5151186" cy="4683190"/>
          </a:xfrm>
        </p:spPr>
        <p:txBody>
          <a:bodyPr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4080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0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700808"/>
            <a:ext cx="11078921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954" y="1008000"/>
            <a:ext cx="11817429" cy="546500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3429000"/>
            <a:ext cx="5534305" cy="2954998"/>
          </a:xfrm>
        </p:spPr>
        <p:txBody>
          <a:bodyPr lIns="54000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6C63D4-2C12-534C-8424-529E6C725D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1484784"/>
            <a:ext cx="11078921" cy="1594580"/>
          </a:xfrm>
        </p:spPr>
        <p:txBody>
          <a:bodyPr lIns="540000" tIns="180000"/>
          <a:lstStyle>
            <a:lvl1pPr>
              <a:lnSpc>
                <a:spcPct val="110000"/>
              </a:lnSpc>
              <a:defRPr sz="2500" b="0" i="0" kern="1600" spc="50" baseline="0">
                <a:solidFill>
                  <a:schemeClr val="tx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tx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AFD53D7-9D32-1A48-BCD7-75D3879172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3429000"/>
            <a:ext cx="5151186" cy="2954998"/>
          </a:xfrm>
        </p:spPr>
        <p:txBody>
          <a:bodyPr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597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92061-7577-624F-B3D5-0F7BA11FAF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700808"/>
            <a:ext cx="5534305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852F2F-7E3D-8248-8E18-86CA53B003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27735" y="1700808"/>
            <a:ext cx="5151186" cy="4683190"/>
          </a:xfrm>
        </p:spPr>
        <p:txBody>
          <a:bodyPr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920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A3BCB-BA46-2640-A6D0-8A34DEB4C449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A1EBB-46C4-6A43-8395-E59B1068B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-2" y="1008000"/>
            <a:ext cx="11817429" cy="5465008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37D02F-E866-054A-AA97-ABB32AE2A6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31" y="1700808"/>
            <a:ext cx="11078921" cy="4683190"/>
          </a:xfrm>
        </p:spPr>
        <p:txBody>
          <a:bodyPr lIns="54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600" b="0" i="0" kern="1600" spc="-67">
                <a:latin typeface="+mn-lt"/>
                <a:cs typeface="Fedra Sans Std Light"/>
              </a:defRPr>
            </a:lvl3pPr>
            <a:lvl4pPr>
              <a:defRPr sz="1600" kern="1000" spc="-67">
                <a:latin typeface="Fedra Sans Std Light"/>
                <a:ea typeface="FZLanTingHei-L-GBK"/>
                <a:cs typeface="Fedra Sans Std Light"/>
              </a:defRPr>
            </a:lvl4pPr>
            <a:lvl5pPr>
              <a:lnSpc>
                <a:spcPts val="2133"/>
              </a:lnSpc>
              <a:spcAft>
                <a:spcPts val="533"/>
              </a:spcAft>
              <a:defRPr sz="1600" kern="1000" spc="-67">
                <a:latin typeface="Fedra Sans Std Ligh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40266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、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69BBB-2AD0-D341-9EC2-A15B03DD27BE}"/>
              </a:ext>
            </a:extLst>
          </p:cNvPr>
          <p:cNvSpPr/>
          <p:nvPr userDrawn="1"/>
        </p:nvSpPr>
        <p:spPr>
          <a:xfrm rot="5400000" flipV="1">
            <a:off x="2905336" y="-2905336"/>
            <a:ext cx="6381329" cy="121920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B6FF9-BCB6-8F4D-8144-425F67CAE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" r="44301"/>
          <a:stretch/>
        </p:blipFill>
        <p:spPr>
          <a:xfrm flipH="1">
            <a:off x="8855" y="1008000"/>
            <a:ext cx="11817429" cy="5465008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0" y="216000"/>
            <a:ext cx="11808000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47ACEA5-C401-2245-8927-508BC73C9A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2" y="3717272"/>
            <a:ext cx="3240000" cy="2160000"/>
          </a:xfrm>
          <a:solidFill>
            <a:schemeClr val="tx1"/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085AC-3382-884E-9C3B-003E6570BB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412775"/>
            <a:ext cx="3863391" cy="2160000"/>
          </a:xfrm>
        </p:spPr>
        <p:txBody>
          <a:bodyPr lIns="540000" tIns="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B8143C1-1ACC-A64A-AE7C-E0563ADF0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7768" y="3717272"/>
            <a:ext cx="3240000" cy="2160000"/>
          </a:xfrm>
          <a:solidFill>
            <a:schemeClr val="tx1"/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99DD07-9A07-5D44-A510-173D1FE3FB8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07768" y="1412775"/>
            <a:ext cx="3240000" cy="2160000"/>
          </a:xfrm>
        </p:spPr>
        <p:txBody>
          <a:bodyPr lIns="0" tIns="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568DE7-7776-0C49-801A-3DCD337DBF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1784" y="3717272"/>
            <a:ext cx="3240000" cy="2160000"/>
          </a:xfrm>
          <a:solidFill>
            <a:schemeClr val="tx1"/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5482C3-9DDB-624A-9056-520007EB823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91784" y="1412775"/>
            <a:ext cx="3240000" cy="2160000"/>
          </a:xfrm>
        </p:spPr>
        <p:txBody>
          <a:bodyPr lIns="0" tIns="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42718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节标题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2">
            <a:extLst>
              <a:ext uri="{FF2B5EF4-FFF2-40B4-BE49-F238E27FC236}">
                <a16:creationId xmlns:a16="http://schemas.microsoft.com/office/drawing/2014/main" id="{481DB7A8-24AA-9348-869B-CEDC317C5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94" t="2677" r="52055" b="35037"/>
          <a:stretch/>
        </p:blipFill>
        <p:spPr>
          <a:xfrm>
            <a:off x="0" y="-19110"/>
            <a:ext cx="12192000" cy="6400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6A62A4-2AAF-2E4D-B28C-129D436B7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5"/>
          <a:stretch/>
        </p:blipFill>
        <p:spPr>
          <a:xfrm flipH="1">
            <a:off x="0" y="1022195"/>
            <a:ext cx="10297144" cy="2519999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33E440E-1BE7-8D42-A069-153ADDFB6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" y="1022194"/>
            <a:ext cx="3701743" cy="2520000"/>
          </a:xfrm>
          <a:solidFill>
            <a:schemeClr val="tx1">
              <a:lumMod val="50000"/>
              <a:lumOff val="50000"/>
            </a:schemeClr>
          </a:solidFill>
        </p:spPr>
        <p:txBody>
          <a:bodyPr lIns="0" tIns="0" rIns="0" anchor="ctr"/>
          <a:lstStyle>
            <a:lvl1pPr algn="ctr">
              <a:defRPr sz="1867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3" name="Title 41"/>
          <p:cNvSpPr>
            <a:spLocks noGrp="1"/>
          </p:cNvSpPr>
          <p:nvPr>
            <p:ph type="title" hasCustomPrompt="1"/>
          </p:nvPr>
        </p:nvSpPr>
        <p:spPr>
          <a:xfrm>
            <a:off x="3791743" y="1016696"/>
            <a:ext cx="6505401" cy="1447184"/>
          </a:xfrm>
          <a:prstGeom prst="rect">
            <a:avLst/>
          </a:prstGeom>
          <a:noFill/>
          <a:ln>
            <a:noFill/>
          </a:ln>
        </p:spPr>
        <p:txBody>
          <a:bodyPr lIns="360000" tIns="179992" rIns="179992" bIns="576000" anchor="ctr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defRPr sz="2500" b="0" i="0" cap="none" spc="50" baseline="0">
                <a:solidFill>
                  <a:schemeClr val="tx1"/>
                </a:solidFill>
                <a:latin typeface="+mj-ea"/>
                <a:ea typeface="+mj-ea"/>
                <a:cs typeface="Fedra Sans Std Demi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323004-1D37-9244-8530-9EE8539237A7}"/>
              </a:ext>
            </a:extLst>
          </p:cNvPr>
          <p:cNvSpPr/>
          <p:nvPr userDrawn="1"/>
        </p:nvSpPr>
        <p:spPr>
          <a:xfrm rot="5400000" flipV="1">
            <a:off x="-1215000" y="2237196"/>
            <a:ext cx="2520000" cy="9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604802" y="1597582"/>
            <a:ext cx="5120092" cy="3504510"/>
          </a:xfrm>
          <a:prstGeom prst="rect">
            <a:avLst/>
          </a:prstGeom>
        </p:spPr>
        <p:txBody>
          <a:bodyPr wrap="square"/>
          <a:lstStyle>
            <a:lvl1pPr>
              <a:defRPr sz="4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441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1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C255E84-1EC8-3741-BD47-8EED1EF5F9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6842" t="4268" r="67690" b="14641"/>
          <a:stretch/>
        </p:blipFill>
        <p:spPr bwMode="auto">
          <a:xfrm>
            <a:off x="-20620" y="0"/>
            <a:ext cx="12212620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EDFAF9-3ED3-C24A-A3C7-377B11285460}"/>
              </a:ext>
            </a:extLst>
          </p:cNvPr>
          <p:cNvSpPr/>
          <p:nvPr userDrawn="1"/>
        </p:nvSpPr>
        <p:spPr>
          <a:xfrm>
            <a:off x="0" y="0"/>
            <a:ext cx="8112224" cy="6381327"/>
          </a:xfrm>
          <a:prstGeom prst="rect">
            <a:avLst/>
          </a:prstGeom>
          <a:gradFill>
            <a:gsLst>
              <a:gs pos="7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1AFDC-F911-FE4A-BBAE-F34E8477A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5" r="71119"/>
          <a:stretch/>
        </p:blipFill>
        <p:spPr>
          <a:xfrm flipH="1">
            <a:off x="-10310" y="1008000"/>
            <a:ext cx="6610365" cy="5465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02B98-4A2C-DE4E-A447-5B4966514476}"/>
              </a:ext>
            </a:extLst>
          </p:cNvPr>
          <p:cNvSpPr/>
          <p:nvPr userDrawn="1"/>
        </p:nvSpPr>
        <p:spPr>
          <a:xfrm rot="5400000" flipV="1">
            <a:off x="-2641664" y="3649664"/>
            <a:ext cx="5373329" cy="9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" y="2050444"/>
            <a:ext cx="5447928" cy="4333556"/>
          </a:xfrm>
        </p:spPr>
        <p:txBody>
          <a:bodyPr lIns="540000" tIns="180000"/>
          <a:lstStyle>
            <a:lvl1pPr>
              <a:lnSpc>
                <a:spcPct val="110000"/>
              </a:lnSpc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0" y="1378444"/>
            <a:ext cx="5447928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7A81-3EE3-B847-8E9E-4736116DF9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0365" y="2050444"/>
            <a:ext cx="5308701" cy="802492"/>
          </a:xfrm>
        </p:spPr>
        <p:txBody>
          <a:bodyPr tIns="180000"/>
          <a:lstStyle>
            <a:lvl1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3290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2">
            <a:extLst>
              <a:ext uri="{FF2B5EF4-FFF2-40B4-BE49-F238E27FC236}">
                <a16:creationId xmlns:a16="http://schemas.microsoft.com/office/drawing/2014/main" id="{282B001E-0233-0943-8339-5E5798603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71" r="7276" b="15040"/>
          <a:stretch/>
        </p:blipFill>
        <p:spPr>
          <a:xfrm flipH="1">
            <a:off x="0" y="0"/>
            <a:ext cx="12192000" cy="6400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1AFDC-F911-FE4A-BBAE-F34E8477A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8" t="1" r="82946" b="-9020"/>
          <a:stretch/>
        </p:blipFill>
        <p:spPr>
          <a:xfrm flipH="1">
            <a:off x="7824191" y="1008000"/>
            <a:ext cx="4464682" cy="5465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02B98-4A2C-DE4E-A447-5B4966514476}"/>
              </a:ext>
            </a:extLst>
          </p:cNvPr>
          <p:cNvSpPr/>
          <p:nvPr userDrawn="1"/>
        </p:nvSpPr>
        <p:spPr>
          <a:xfrm rot="5400000" flipV="1">
            <a:off x="5361791" y="3470400"/>
            <a:ext cx="5014800" cy="9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24191" y="2050444"/>
            <a:ext cx="3312369" cy="3970844"/>
          </a:xfrm>
        </p:spPr>
        <p:txBody>
          <a:bodyPr lIns="360000" tIns="180000"/>
          <a:lstStyle>
            <a:lvl1pPr marL="0" marR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600" spc="50" baseline="0"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1800" b="0" i="0" kern="1600" spc="-67"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单击此处添加文本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7824191" y="1375771"/>
            <a:ext cx="3312369" cy="672000"/>
          </a:xfrm>
          <a:prstGeom prst="rect">
            <a:avLst/>
          </a:prstGeom>
        </p:spPr>
        <p:txBody>
          <a:bodyPr lIns="360000"/>
          <a:lstStyle>
            <a:lvl1pPr>
              <a:lnSpc>
                <a:spcPct val="110000"/>
              </a:lnSpc>
              <a:defRPr sz="2500" spc="5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A77A81-3EE3-B847-8E9E-4736116DF99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3228" y="2050444"/>
            <a:ext cx="5308701" cy="1594580"/>
          </a:xfrm>
        </p:spPr>
        <p:txBody>
          <a:bodyPr tIns="180000"/>
          <a:lstStyle>
            <a:lvl1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ea"/>
                <a:ea typeface="+mn-ea"/>
                <a:cs typeface="Fedra Sans Std Light"/>
              </a:defRPr>
            </a:lvl1pPr>
            <a:lvl2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2pPr>
            <a:lvl3pPr>
              <a:lnSpc>
                <a:spcPct val="110000"/>
              </a:lnSpc>
              <a:defRPr sz="2500" b="0" i="0" kern="1600" spc="-67">
                <a:solidFill>
                  <a:schemeClr val="bg1"/>
                </a:solidFill>
                <a:latin typeface="+mn-lt"/>
                <a:cs typeface="Fedra Sans Std Light"/>
              </a:defRPr>
            </a:lvl3pPr>
            <a:lvl4pPr>
              <a:lnSpc>
                <a:spcPct val="110000"/>
              </a:lnSpc>
              <a:defRPr sz="1600" b="0" i="0" kern="1600" spc="-67">
                <a:latin typeface="+mn-lt"/>
                <a:ea typeface="FZLanTingHei-L-GBK"/>
                <a:cs typeface="Fedra Sans Std Light"/>
              </a:defRPr>
            </a:lvl4pPr>
            <a:lvl5pPr>
              <a:lnSpc>
                <a:spcPct val="110000"/>
              </a:lnSpc>
              <a:spcAft>
                <a:spcPts val="533"/>
              </a:spcAft>
              <a:defRPr sz="1600" b="0" i="0" kern="1600" spc="-67">
                <a:latin typeface="+mn-lt"/>
                <a:ea typeface="FZLanTingHei-L-GBK"/>
                <a:cs typeface="Fedra Sans Std Light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9957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97481"/>
            <a:ext cx="12192000" cy="663053"/>
          </a:xfrm>
        </p:spPr>
        <p:txBody>
          <a:bodyPr tIns="108000" rIns="2268000" anchor="ctr"/>
          <a:lstStyle>
            <a:lvl1pPr marL="0" indent="0" algn="r">
              <a:buNone/>
              <a:defRPr i="1" baseline="0">
                <a:latin typeface="+mn-lt"/>
              </a:defRPr>
            </a:lvl1pPr>
          </a:lstStyle>
          <a:p>
            <a:r>
              <a:rPr lang="en-GB" noProof="0" dirty="0" smtClean="0"/>
              <a:t>&lt;&lt; Click icon to insert </a:t>
            </a:r>
            <a:br>
              <a:rPr lang="en-GB" noProof="0" dirty="0" smtClean="0"/>
            </a:br>
            <a:r>
              <a:rPr lang="en-GB" noProof="0" dirty="0" smtClean="0"/>
              <a:t>background picture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28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封面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8A12331-74AC-B44F-9DD2-8FBACB9D3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6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47728" y="3566831"/>
            <a:ext cx="8064896" cy="506781"/>
          </a:xfrm>
        </p:spPr>
        <p:txBody>
          <a:bodyPr anchor="ctr"/>
          <a:lstStyle>
            <a:lvl1pPr algn="l">
              <a:lnSpc>
                <a:spcPct val="110000"/>
              </a:lnSpc>
              <a:defRPr sz="2500" b="0" i="0" cap="small" spc="150" baseline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47728" y="4145620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讲者 </a:t>
            </a:r>
            <a:r>
              <a:rPr lang="en-US" altLang="zh-CN" sz="1867" b="0" i="0" dirty="0">
                <a:solidFill>
                  <a:schemeClr val="accent5"/>
                </a:solidFill>
                <a:latin typeface="+mn-lt"/>
              </a:rPr>
              <a:t>– </a:t>
            </a:r>
            <a:r>
              <a:rPr lang="zh-CN" altLang="en-US" sz="1867" b="0" i="0" dirty="0">
                <a:solidFill>
                  <a:schemeClr val="accent5"/>
                </a:solidFill>
                <a:latin typeface="+mn-lt"/>
              </a:rPr>
              <a:t>部门</a:t>
            </a:r>
            <a:endParaRPr lang="en-US" altLang="zh-CN" sz="1867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4144D45-05A9-1C40-86BC-607BDCCCA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00" y="3686588"/>
            <a:ext cx="2419200" cy="320188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3359696" y="3425540"/>
            <a:ext cx="0" cy="1368152"/>
          </a:xfrm>
          <a:prstGeom prst="line">
            <a:avLst/>
          </a:prstGeom>
          <a:ln w="19050">
            <a:solidFill>
              <a:srgbClr val="223E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封面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7A52FC-559C-BF46-97C6-532CB04CB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6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2EF217-9C14-794E-AC6A-5172C68CB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3016" y="3695564"/>
            <a:ext cx="4800216" cy="960000"/>
          </a:xfrm>
        </p:spPr>
        <p:txBody>
          <a:bodyPr anchor="ctr"/>
          <a:lstStyle>
            <a:lvl1pPr algn="l">
              <a:lnSpc>
                <a:spcPct val="110000"/>
              </a:lnSpc>
              <a:defRPr sz="2500" b="0" i="0" cap="small" spc="150" baseline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华康金刚黑 Medium" panose="020B0500000000000000" pitchFamily="34" charset="-122"/>
              </a:defRPr>
            </a:lvl1pPr>
          </a:lstStyle>
          <a:p>
            <a:r>
              <a:rPr lang="zh-CN" altLang="en-US" dirty="0"/>
              <a:t>谢</a:t>
            </a:r>
            <a:r>
              <a:rPr lang="zh-TW" altLang="en-US" dirty="0"/>
              <a:t> </a:t>
            </a:r>
            <a:r>
              <a:rPr lang="zh-CN" altLang="en-US" dirty="0"/>
              <a:t>谢</a:t>
            </a: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E2EBEA9-2D28-5C4E-8CDF-EA33D2BE9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04" y="3992684"/>
            <a:ext cx="2763520" cy="365760"/>
          </a:xfrm>
          <a:prstGeom prst="rect">
            <a:avLst/>
          </a:prstGeom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68280B97-A96B-2C4A-BE9D-E06749033E13}"/>
              </a:ext>
            </a:extLst>
          </p:cNvPr>
          <p:cNvCxnSpPr/>
          <p:nvPr userDrawn="1"/>
        </p:nvCxnSpPr>
        <p:spPr>
          <a:xfrm>
            <a:off x="3938656" y="3815524"/>
            <a:ext cx="0" cy="72008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2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4802" y="1763567"/>
            <a:ext cx="10959840" cy="4147200"/>
          </a:xfrm>
        </p:spPr>
        <p:txBody>
          <a:bodyPr>
            <a:normAutofit/>
          </a:bodyPr>
          <a:lstStyle>
            <a:lvl1pPr>
              <a:defRPr sz="1922" i="0" baseline="0"/>
            </a:lvl1pPr>
            <a:lvl2pPr>
              <a:defRPr sz="1922"/>
            </a:lvl2pPr>
            <a:lvl3pPr>
              <a:defRPr sz="1922"/>
            </a:lvl3pPr>
            <a:lvl4pPr>
              <a:defRPr sz="1922"/>
            </a:lvl4pPr>
            <a:lvl5pPr>
              <a:defRPr sz="1922"/>
            </a:lvl5pPr>
          </a:lstStyle>
          <a:p>
            <a:pPr lvl="0"/>
            <a:r>
              <a:rPr lang="en-US" dirty="0" smtClean="0"/>
              <a:t>Click corresponding icon to insert media or click here to add bullet list or to insert previously copied objects or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569219"/>
            <a:ext cx="4495800" cy="3451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>
              <a:defRPr sz="32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r>
              <a:rPr lang="sv-SE" dirty="0" smtClean="0"/>
              <a:t>, </a:t>
            </a:r>
            <a:r>
              <a:rPr lang="sv-SE" dirty="0" err="1" smtClean="0"/>
              <a:t>slide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parts </a:t>
            </a:r>
            <a:r>
              <a:rPr lang="sv-SE" dirty="0" err="1" smtClean="0"/>
              <a:t>of</a:t>
            </a:r>
            <a:r>
              <a:rPr lang="sv-SE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1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arts t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4800" y="1762126"/>
            <a:ext cx="5400000" cy="4233600"/>
          </a:xfrm>
        </p:spPr>
        <p:txBody>
          <a:bodyPr>
            <a:normAutofit/>
          </a:bodyPr>
          <a:lstStyle>
            <a:lvl1pPr>
              <a:defRPr sz="1680" i="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en-US" dirty="0" smtClean="0"/>
              <a:t>Click here to add bullet list or click corresponding icon to insert media or click to insert previously copied objects or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2" hasCustomPrompt="1"/>
          </p:nvPr>
        </p:nvSpPr>
        <p:spPr>
          <a:xfrm>
            <a:off x="6177600" y="1769422"/>
            <a:ext cx="5400000" cy="4234814"/>
          </a:xfrm>
        </p:spPr>
        <p:txBody>
          <a:bodyPr>
            <a:normAutofit/>
          </a:bodyPr>
          <a:lstStyle>
            <a:lvl1pPr marL="0" marR="0" indent="0" algn="l" defTabSz="829841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80" i="1" baseline="0"/>
            </a:lvl1pPr>
          </a:lstStyle>
          <a:p>
            <a:pPr marL="0" marR="0" lvl="0" indent="0" algn="l" defTabSz="829841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smtClean="0"/>
              <a:t>Click corresponding icon to insert media or click here to insert previously copied objects.</a:t>
            </a:r>
          </a:p>
          <a:p>
            <a:pPr lvl="0"/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569219"/>
            <a:ext cx="4495800" cy="3451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>
              <a:defRPr sz="32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r>
              <a:rPr lang="sv-SE" dirty="0" smtClean="0"/>
              <a:t>, </a:t>
            </a:r>
            <a:r>
              <a:rPr lang="sv-SE" dirty="0" err="1" smtClean="0"/>
              <a:t>slide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parts </a:t>
            </a:r>
            <a:r>
              <a:rPr lang="sv-SE" dirty="0" err="1" smtClean="0"/>
              <a:t>of</a:t>
            </a:r>
            <a:r>
              <a:rPr lang="sv-SE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5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汇报日程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A51DD-0E53-644F-8003-7F4F300B8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" t="3436" r="-1" b="3613"/>
          <a:stretch/>
        </p:blipFill>
        <p:spPr>
          <a:xfrm>
            <a:off x="0" y="-2673"/>
            <a:ext cx="12192000" cy="6374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583F3-877D-D142-998D-FF2EB6C9F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5" t="28828" r="47625" b="-89"/>
          <a:stretch/>
        </p:blipFill>
        <p:spPr>
          <a:xfrm flipH="1">
            <a:off x="-1" y="-2673"/>
            <a:ext cx="12192001" cy="6414248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383999" y="216000"/>
            <a:ext cx="11452185" cy="720000"/>
          </a:xfrm>
          <a:prstGeom prst="rect">
            <a:avLst/>
          </a:prstGeom>
        </p:spPr>
        <p:txBody>
          <a:bodyPr/>
          <a:lstStyle>
            <a:lvl1pPr>
              <a:defRPr spc="50" baseline="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7604890" y="1590309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1" hasCustomPrompt="1"/>
          </p:nvPr>
        </p:nvSpPr>
        <p:spPr>
          <a:xfrm>
            <a:off x="7604890" y="1950670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  <p:sp>
        <p:nvSpPr>
          <p:cNvPr id="29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7604890" y="2626137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30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7604890" y="2986498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  <p:sp>
        <p:nvSpPr>
          <p:cNvPr id="37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7604674" y="3666613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3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7604674" y="4026974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  <p:sp>
        <p:nvSpPr>
          <p:cNvPr id="39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7604674" y="4704567"/>
            <a:ext cx="4227512" cy="1008062"/>
          </a:xfrm>
        </p:spPr>
        <p:txBody>
          <a:bodyPr/>
          <a:lstStyle>
            <a:lvl1pPr>
              <a:defRPr sz="1800" spc="50" baseline="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单击此处添加日程</a:t>
            </a:r>
            <a:endParaRPr lang="en-US" altLang="zh-CN" dirty="0"/>
          </a:p>
        </p:txBody>
      </p:sp>
      <p:sp>
        <p:nvSpPr>
          <p:cNvPr id="40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7604674" y="5064928"/>
            <a:ext cx="4227512" cy="647700"/>
          </a:xfrm>
        </p:spPr>
        <p:txBody>
          <a:bodyPr/>
          <a:lstStyle>
            <a:lvl1pPr>
              <a:defRPr spc="50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单击此处添加日程说明</a:t>
            </a:r>
          </a:p>
        </p:txBody>
      </p:sp>
    </p:spTree>
    <p:extLst>
      <p:ext uri="{BB962C8B-B14F-4D97-AF65-F5344CB8AC3E}">
        <p14:creationId xmlns:p14="http://schemas.microsoft.com/office/powerpoint/2010/main" val="4932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317628" y="6462186"/>
            <a:ext cx="485133" cy="1436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lnSpc>
                <a:spcPts val="1200"/>
              </a:lnSpc>
              <a:defRPr sz="1200" b="1" baseline="30000">
                <a:solidFill>
                  <a:srgbClr val="9A9A9A"/>
                </a:solidFill>
                <a:latin typeface="Fedra Sans Std Demi"/>
              </a:defRPr>
            </a:lvl1pPr>
          </a:lstStyle>
          <a:p>
            <a:pPr lvl="0" algn="r"/>
            <a:fld id="{83ECBE59-CCD2-0842-9ACD-CA49A3A5847A}" type="slidenum">
              <a:rPr lang="en-US" sz="1333" smtClean="0">
                <a:solidFill>
                  <a:schemeClr val="bg1"/>
                </a:solidFill>
                <a:ea typeface="FZLanTingHei-L-GBK"/>
              </a:rPr>
              <a:pPr lvl="0" algn="r"/>
              <a:t>‹#›</a:t>
            </a:fld>
            <a:endParaRPr lang="en-US" sz="1333" dirty="0">
              <a:solidFill>
                <a:schemeClr val="bg1"/>
              </a:solidFill>
              <a:ea typeface="FZLanTingHei-L-GBK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11317628" y="6462186"/>
            <a:ext cx="485133" cy="1436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lnSpc>
                <a:spcPts val="1200"/>
              </a:lnSpc>
              <a:defRPr sz="1200" b="1" baseline="30000">
                <a:solidFill>
                  <a:srgbClr val="9A9A9A"/>
                </a:solidFill>
                <a:latin typeface="Fedra Sans Std Demi"/>
              </a:defRPr>
            </a:lvl1pPr>
          </a:lstStyle>
          <a:p>
            <a:pPr lvl="0" algn="r"/>
            <a:fld id="{83ECBE59-CCD2-0842-9ACD-CA49A3A5847A}" type="slidenum">
              <a:rPr lang="en-US" sz="1333" smtClean="0">
                <a:solidFill>
                  <a:schemeClr val="bg1"/>
                </a:solidFill>
                <a:ea typeface="FZLanTingHei-L-GBK"/>
              </a:rPr>
              <a:pPr lvl="0" algn="r"/>
              <a:t>‹#›</a:t>
            </a:fld>
            <a:endParaRPr lang="en-US" sz="1333" dirty="0">
              <a:solidFill>
                <a:schemeClr val="bg1"/>
              </a:solidFill>
              <a:ea typeface="FZLanTingHei-L-GBK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84667" y="4239490"/>
            <a:ext cx="12276667" cy="2259851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044" t="-194024" r="-2896" b="7234"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6A62A4-2AAF-2E4D-B28C-129D436B7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5"/>
          <a:stretch/>
        </p:blipFill>
        <p:spPr>
          <a:xfrm flipH="1">
            <a:off x="0" y="1931462"/>
            <a:ext cx="9006840" cy="1700594"/>
          </a:xfrm>
          <a:prstGeom prst="rect">
            <a:avLst/>
          </a:prstGeom>
          <a:noFill/>
        </p:spPr>
      </p:pic>
      <p:sp>
        <p:nvSpPr>
          <p:cNvPr id="16" name="Title 41"/>
          <p:cNvSpPr>
            <a:spLocks noGrp="1"/>
          </p:cNvSpPr>
          <p:nvPr>
            <p:ph type="title" hasCustomPrompt="1"/>
          </p:nvPr>
        </p:nvSpPr>
        <p:spPr>
          <a:xfrm>
            <a:off x="401997" y="2058166"/>
            <a:ext cx="7051748" cy="1447184"/>
          </a:xfrm>
          <a:prstGeom prst="rect">
            <a:avLst/>
          </a:prstGeom>
          <a:noFill/>
          <a:ln>
            <a:noFill/>
          </a:ln>
        </p:spPr>
        <p:txBody>
          <a:bodyPr lIns="360000" tIns="179992" rIns="179992" bIns="576000" anchor="ctr">
            <a:noAutofit/>
          </a:bodyPr>
          <a:lstStyle>
            <a:lvl1pPr marL="0" indent="0" algn="dist">
              <a:lnSpc>
                <a:spcPct val="200000"/>
              </a:lnSpc>
              <a:spcBef>
                <a:spcPts val="0"/>
              </a:spcBef>
              <a:defRPr sz="4400" b="0" i="0" cap="none" spc="5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ea"/>
                <a:ea typeface="+mj-ea"/>
                <a:cs typeface="Fedra Sans Std Demi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灰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A2E1B0-2381-0741-A228-2C25CB7FF2CF}"/>
              </a:ext>
            </a:extLst>
          </p:cNvPr>
          <p:cNvSpPr/>
          <p:nvPr/>
        </p:nvSpPr>
        <p:spPr>
          <a:xfrm rot="5400000" flipV="1">
            <a:off x="2905335" y="-2905336"/>
            <a:ext cx="6381329" cy="12192002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-1" y="417286"/>
            <a:ext cx="11808001" cy="672000"/>
          </a:xfrm>
          <a:prstGeom prst="rect">
            <a:avLst/>
          </a:prstGeom>
        </p:spPr>
        <p:txBody>
          <a:bodyPr lIns="540000"/>
          <a:lstStyle>
            <a:lvl1pPr>
              <a:lnSpc>
                <a:spcPct val="150000"/>
              </a:lnSpc>
              <a:defRPr sz="2500" spc="30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F8AED8-F4D9-470B-9D1A-3911050D1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5118EF-3452-4923-A92B-041AB7DF7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39E4-B05A-4158-BB42-710950E98747}" type="datetime1">
              <a:rPr lang="zh-CN" altLang="en-US" smtClean="0"/>
              <a:t>2022/2/26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6A6E0-0D48-4E68-9AE7-80AEA5F18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BBD2A-3C14-40D0-908B-3F4CC3472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E5F6-3735-472C-BF02-3E44346400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D8C6E3D9-E552-DD46-8F6A-0516C479C963}"/>
              </a:ext>
            </a:extLst>
          </p:cNvPr>
          <p:cNvSpPr txBox="1"/>
          <p:nvPr userDrawn="1"/>
        </p:nvSpPr>
        <p:spPr>
          <a:xfrm>
            <a:off x="16074189" y="52618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90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47" r:id="rId2"/>
    <p:sldLayoutId id="2147484748" r:id="rId3"/>
    <p:sldLayoutId id="2147484751" r:id="rId4"/>
    <p:sldLayoutId id="2147484752" r:id="rId5"/>
    <p:sldLayoutId id="2147484753" r:id="rId6"/>
    <p:sldLayoutId id="2147484703" r:id="rId7"/>
    <p:sldLayoutId id="2147484740" r:id="rId8"/>
    <p:sldLayoutId id="2147484741" r:id="rId9"/>
    <p:sldLayoutId id="2147484653" r:id="rId10"/>
    <p:sldLayoutId id="2147484712" r:id="rId11"/>
    <p:sldLayoutId id="2147484713" r:id="rId12"/>
    <p:sldLayoutId id="2147484709" r:id="rId13"/>
    <p:sldLayoutId id="2147484714" r:id="rId14"/>
    <p:sldLayoutId id="2147484715" r:id="rId15"/>
    <p:sldLayoutId id="2147484645" r:id="rId16"/>
    <p:sldLayoutId id="2147484644" r:id="rId17"/>
    <p:sldLayoutId id="2147484647" r:id="rId18"/>
    <p:sldLayoutId id="2147484710" r:id="rId19"/>
    <p:sldLayoutId id="2147484742" r:id="rId20"/>
    <p:sldLayoutId id="2147484755" r:id="rId21"/>
    <p:sldLayoutId id="2147484756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440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C04630-3EDA-4C61-A66B-D78EDC3B7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058" y="233001"/>
            <a:ext cx="1368150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90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F8AED8-F4D9-470B-9D1A-3911050D1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5118EF-3452-4923-A92B-041AB7DF7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A7340-97E0-47F3-8191-4B60E4D19E1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6A6E0-0D48-4E68-9AE7-80AEA5F18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BBD2A-3C14-40D0-908B-3F4CC3472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0E5F6-3735-472C-BF02-3E44346400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pPr marL="0" marR="0" lvl="0" indent="0" algn="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D8C6E3D9-E552-DD46-8F6A-0516C479C963}"/>
              </a:ext>
            </a:extLst>
          </p:cNvPr>
          <p:cNvSpPr txBox="1"/>
          <p:nvPr userDrawn="1"/>
        </p:nvSpPr>
        <p:spPr>
          <a:xfrm>
            <a:off x="16074189" y="52618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3F7267E-1E76-DD4A-8AD8-EC2D0D3D66B1}"/>
              </a:ext>
            </a:extLst>
          </p:cNvPr>
          <p:cNvSpPr txBox="1">
            <a:spLocks/>
          </p:cNvSpPr>
          <p:nvPr userDrawn="1"/>
        </p:nvSpPr>
        <p:spPr>
          <a:xfrm>
            <a:off x="-1060840" y="630191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39983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950" indent="-287979" algn="l" defTabSz="60955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924" indent="-287979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67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39892" indent="-239983" algn="l" defTabSz="60955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67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5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618BE-52D6-E647-ABF8-280DF75651BE}" type="datetime3">
              <a:rPr kumimoji="0" lang="en-US" sz="800" b="0" i="0" u="none" strike="noStrike" kern="1600" cap="none" spc="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edra Sans Std Light"/>
                <a:cs typeface="+mn-cs"/>
              </a:rPr>
              <a:pPr marL="0" marR="0" lvl="0" indent="0" algn="r" defTabSz="60955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2022</a:t>
            </a:fld>
            <a:endParaRPr kumimoji="0" lang="en-US" sz="800" b="0" i="0" u="none" strike="noStrike" kern="16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edra Sans Std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  <p:sldLayoutId id="2147484769" r:id="rId12"/>
    <p:sldLayoutId id="2147484770" r:id="rId13"/>
    <p:sldLayoutId id="2147484771" r:id="rId14"/>
    <p:sldLayoutId id="2147484772" r:id="rId15"/>
    <p:sldLayoutId id="2147484773" r:id="rId16"/>
    <p:sldLayoutId id="2147484774" r:id="rId17"/>
    <p:sldLayoutId id="2147484775" r:id="rId18"/>
    <p:sldLayoutId id="2147484776" r:id="rId19"/>
    <p:sldLayoutId id="2147484777" r:id="rId20"/>
    <p:sldLayoutId id="2147484778" r:id="rId21"/>
    <p:sldLayoutId id="2147484779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2BBD8-4A6A-E04B-BFF5-36AB8151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2022</a:t>
            </a:r>
            <a:r>
              <a:rPr lang="zh-CN" altLang="en-US" dirty="0" smtClean="0"/>
              <a:t>年岚图生态合作伙伴入网申请书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申请城市：               申请日期：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00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42669"/>
              </p:ext>
            </p:extLst>
          </p:nvPr>
        </p:nvGraphicFramePr>
        <p:xfrm>
          <a:off x="389356" y="1484784"/>
          <a:ext cx="11444056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4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曾获得品牌厂家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年度级别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重大奖项（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证书或奖杯照片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038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038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71844" y="379562"/>
            <a:ext cx="9663840" cy="5211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一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申请公司基本信息</a:t>
            </a:r>
            <a:endParaRPr lang="en-GB" sz="2400" b="1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1344" y="1001487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1.7 </a:t>
            </a:r>
            <a:r>
              <a:rPr lang="zh-CN" altLang="en-US" dirty="0" smtClean="0"/>
              <a:t>集团下经营品牌年度荣誉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29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916832"/>
            <a:ext cx="7920880" cy="879275"/>
          </a:xfrm>
        </p:spPr>
        <p:txBody>
          <a:bodyPr wrap="square"/>
          <a:lstStyle/>
          <a:p>
            <a:r>
              <a:rPr lang="zh-CN" altLang="en-US" b="1" dirty="0">
                <a:latin typeface="+mj-ea"/>
                <a:ea typeface="+mj-ea"/>
              </a:rPr>
              <a:t>二</a:t>
            </a:r>
            <a:r>
              <a:rPr lang="en-US" altLang="zh-CN" b="1" dirty="0">
                <a:latin typeface="+mj-ea"/>
                <a:ea typeface="+mj-ea"/>
              </a:rPr>
              <a:t>.</a:t>
            </a:r>
            <a:r>
              <a:rPr lang="zh-CN" altLang="en-US" b="1" dirty="0">
                <a:latin typeface="+mj-ea"/>
                <a:ea typeface="+mj-ea"/>
              </a:rPr>
              <a:t>拟</a:t>
            </a:r>
            <a:r>
              <a:rPr lang="zh-CN" altLang="en-US" b="1" dirty="0" smtClean="0">
                <a:latin typeface="+mj-ea"/>
                <a:ea typeface="+mj-ea"/>
              </a:rPr>
              <a:t>建城市市场</a:t>
            </a:r>
            <a:r>
              <a:rPr lang="zh-CN" altLang="en-US" b="1" dirty="0">
                <a:latin typeface="+mj-ea"/>
                <a:ea typeface="+mj-ea"/>
              </a:rPr>
              <a:t>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720080" y="3140968"/>
            <a:ext cx="6096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城市概况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当地豪华</a:t>
            </a:r>
            <a:r>
              <a:rPr lang="zh-CN" altLang="en-US" sz="1800" dirty="0">
                <a:latin typeface="+mj-ea"/>
                <a:ea typeface="+mj-ea"/>
              </a:rPr>
              <a:t>车及</a:t>
            </a:r>
            <a:r>
              <a:rPr lang="zh-CN" altLang="en-US" sz="1800" dirty="0" smtClean="0">
                <a:latin typeface="+mj-ea"/>
                <a:ea typeface="+mj-ea"/>
              </a:rPr>
              <a:t>新能源竞品调研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当地</a:t>
            </a:r>
            <a:r>
              <a:rPr lang="en-US" altLang="zh-CN" sz="1800" dirty="0" smtClean="0">
                <a:latin typeface="+mj-ea"/>
                <a:ea typeface="+mj-ea"/>
              </a:rPr>
              <a:t>MPV</a:t>
            </a:r>
            <a:r>
              <a:rPr lang="zh-CN" altLang="en-US" sz="1800" dirty="0" smtClean="0">
                <a:latin typeface="+mj-ea"/>
                <a:ea typeface="+mj-ea"/>
              </a:rPr>
              <a:t>市场分析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当地经销商排名情况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当地商</a:t>
            </a:r>
            <a:r>
              <a:rPr lang="zh-CN" altLang="en-US" sz="1800" dirty="0">
                <a:latin typeface="+mj-ea"/>
                <a:ea typeface="+mj-ea"/>
              </a:rPr>
              <a:t>圈</a:t>
            </a:r>
            <a:r>
              <a:rPr lang="zh-CN" altLang="en-US" sz="1800" dirty="0" smtClean="0">
                <a:latin typeface="+mj-ea"/>
                <a:ea typeface="+mj-ea"/>
              </a:rPr>
              <a:t>介绍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申请者优劣势分析</a:t>
            </a:r>
            <a:endParaRPr lang="en-US" altLang="zh-CN" sz="18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25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260648"/>
            <a:ext cx="9663840" cy="64005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</a:t>
            </a:r>
            <a:r>
              <a:rPr lang="zh-CN" altLang="en-US" sz="2400" b="1" dirty="0" smtClean="0">
                <a:latin typeface="+mj-ea"/>
                <a:ea typeface="+mj-ea"/>
              </a:rPr>
              <a:t>建</a:t>
            </a:r>
            <a:r>
              <a:rPr lang="zh-CN" altLang="en-US" sz="2400" b="1" dirty="0">
                <a:latin typeface="+mj-ea"/>
                <a:ea typeface="+mj-ea"/>
              </a:rPr>
              <a:t>城市</a:t>
            </a:r>
            <a:r>
              <a:rPr lang="zh-CN" altLang="en-US" sz="2400" b="1" dirty="0" smtClean="0">
                <a:latin typeface="+mj-ea"/>
                <a:ea typeface="+mj-ea"/>
              </a:rPr>
              <a:t>市场</a:t>
            </a:r>
            <a:r>
              <a:rPr lang="zh-CN" altLang="en-US" sz="2400" b="1" dirty="0">
                <a:latin typeface="+mj-ea"/>
                <a:ea typeface="+mj-ea"/>
              </a:rPr>
              <a:t>分析</a:t>
            </a:r>
            <a:endParaRPr lang="en-US" altLang="zh-CN" sz="2400" b="1" dirty="0"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49306"/>
              </p:ext>
            </p:extLst>
          </p:nvPr>
        </p:nvGraphicFramePr>
        <p:xfrm>
          <a:off x="685800" y="1428054"/>
          <a:ext cx="11098834" cy="462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400">
                  <a:extLst>
                    <a:ext uri="{9D8B030D-6E8A-4147-A177-3AD203B41FA5}">
                      <a16:colId xmlns:a16="http://schemas.microsoft.com/office/drawing/2014/main" val="3068591587"/>
                    </a:ext>
                  </a:extLst>
                </a:gridCol>
                <a:gridCol w="2957811">
                  <a:extLst>
                    <a:ext uri="{9D8B030D-6E8A-4147-A177-3AD203B41FA5}">
                      <a16:colId xmlns:a16="http://schemas.microsoft.com/office/drawing/2014/main" val="4220615353"/>
                    </a:ext>
                  </a:extLst>
                </a:gridCol>
                <a:gridCol w="2957811">
                  <a:extLst>
                    <a:ext uri="{9D8B030D-6E8A-4147-A177-3AD203B41FA5}">
                      <a16:colId xmlns:a16="http://schemas.microsoft.com/office/drawing/2014/main" val="767841811"/>
                    </a:ext>
                  </a:extLst>
                </a:gridCol>
                <a:gridCol w="2957812">
                  <a:extLst>
                    <a:ext uri="{9D8B030D-6E8A-4147-A177-3AD203B41FA5}">
                      <a16:colId xmlns:a16="http://schemas.microsoft.com/office/drawing/2014/main" val="2367371623"/>
                    </a:ext>
                  </a:extLst>
                </a:gridCol>
              </a:tblGrid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城市：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898821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人口情况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522670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支柱产业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937449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GDP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584934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乘用车上险量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585359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豪华车上险量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881471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新能源上险量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371162"/>
                  </a:ext>
                </a:extLst>
              </a:tr>
              <a:tr h="5779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新能源汽车行业相关特殊政策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579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1344" y="900706"/>
            <a:ext cx="166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2.1 </a:t>
            </a:r>
            <a:r>
              <a:rPr lang="zh-CN" altLang="en-US" dirty="0" smtClean="0"/>
              <a:t>城市概况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85800" y="6108575"/>
            <a:ext cx="11170840" cy="538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豪华车：奔驰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宝马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奥迪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凯迪拉克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雷克萨斯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林肯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沃尔沃</a:t>
            </a:r>
            <a:r>
              <a:rPr lang="en-US" altLang="zh-CN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捷豹路</a:t>
            </a: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虎</a:t>
            </a:r>
            <a:endParaRPr lang="en-US" altLang="zh-CN" sz="1200" dirty="0" smtClean="0">
              <a:latin typeface="华康金刚黑" panose="020B0400000000000000" pitchFamily="34" charset="-122"/>
              <a:ea typeface="华康金刚黑" panose="020B0400000000000000" pitchFamily="34" charset="-122"/>
              <a:sym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新能源：蔚来</a:t>
            </a:r>
            <a:r>
              <a:rPr lang="en-US" altLang="zh-CN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特斯拉</a:t>
            </a:r>
            <a:r>
              <a:rPr lang="en-US" altLang="zh-CN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理想</a:t>
            </a:r>
            <a:r>
              <a:rPr lang="en-US" altLang="zh-CN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  <a:sym typeface="Arial" panose="020B0604020202020204" pitchFamily="34" charset="0"/>
              </a:rPr>
              <a:t>小鹏</a:t>
            </a:r>
          </a:p>
        </p:txBody>
      </p:sp>
    </p:spTree>
    <p:extLst>
      <p:ext uri="{BB962C8B-B14F-4D97-AF65-F5344CB8AC3E}">
        <p14:creationId xmlns:p14="http://schemas.microsoft.com/office/powerpoint/2010/main" val="1277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294739"/>
            <a:ext cx="9663840" cy="54346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拟建店所在市场分析</a:t>
            </a:r>
            <a:endParaRPr lang="en-GB" sz="2400" b="1" dirty="0">
              <a:latin typeface="+mj-ea"/>
              <a:ea typeface="+mj-ea"/>
            </a:endParaRPr>
          </a:p>
        </p:txBody>
      </p:sp>
      <p:sp>
        <p:nvSpPr>
          <p:cNvPr id="8" name="Rectangle 90"/>
          <p:cNvSpPr>
            <a:spLocks noChangeArrowheads="1"/>
          </p:cNvSpPr>
          <p:nvPr/>
        </p:nvSpPr>
        <p:spPr bwMode="auto">
          <a:xfrm>
            <a:off x="191344" y="917895"/>
            <a:ext cx="8401051" cy="3508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marL="105750"/>
            <a:r>
              <a:rPr lang="en-US" altLang="zh-CN" sz="1600" b="1" dirty="0" smtClean="0">
                <a:latin typeface="+mn-ea"/>
              </a:rPr>
              <a:t>2.2 </a:t>
            </a:r>
            <a:r>
              <a:rPr lang="zh-CN" altLang="en-US" sz="1600" b="1" dirty="0" smtClean="0">
                <a:latin typeface="+mn-ea"/>
              </a:rPr>
              <a:t>当地</a:t>
            </a:r>
            <a:r>
              <a:rPr lang="zh-CN" altLang="en-US" sz="1600" b="1" dirty="0">
                <a:latin typeface="+mn-ea"/>
              </a:rPr>
              <a:t>豪华及新能源汽车市场分析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45774"/>
              </p:ext>
            </p:extLst>
          </p:nvPr>
        </p:nvGraphicFramePr>
        <p:xfrm>
          <a:off x="642900" y="1340764"/>
          <a:ext cx="11168101" cy="524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43">
                  <a:extLst>
                    <a:ext uri="{9D8B030D-6E8A-4147-A177-3AD203B41FA5}">
                      <a16:colId xmlns:a16="http://schemas.microsoft.com/office/drawing/2014/main" val="4130254710"/>
                    </a:ext>
                  </a:extLst>
                </a:gridCol>
                <a:gridCol w="1595443">
                  <a:extLst>
                    <a:ext uri="{9D8B030D-6E8A-4147-A177-3AD203B41FA5}">
                      <a16:colId xmlns:a16="http://schemas.microsoft.com/office/drawing/2014/main" val="3179331166"/>
                    </a:ext>
                  </a:extLst>
                </a:gridCol>
                <a:gridCol w="1595443">
                  <a:extLst>
                    <a:ext uri="{9D8B030D-6E8A-4147-A177-3AD203B41FA5}">
                      <a16:colId xmlns:a16="http://schemas.microsoft.com/office/drawing/2014/main" val="2571497376"/>
                    </a:ext>
                  </a:extLst>
                </a:gridCol>
                <a:gridCol w="1595443">
                  <a:extLst>
                    <a:ext uri="{9D8B030D-6E8A-4147-A177-3AD203B41FA5}">
                      <a16:colId xmlns:a16="http://schemas.microsoft.com/office/drawing/2014/main" val="1278419144"/>
                    </a:ext>
                  </a:extLst>
                </a:gridCol>
                <a:gridCol w="1595443">
                  <a:extLst>
                    <a:ext uri="{9D8B030D-6E8A-4147-A177-3AD203B41FA5}">
                      <a16:colId xmlns:a16="http://schemas.microsoft.com/office/drawing/2014/main" val="3413162231"/>
                    </a:ext>
                  </a:extLst>
                </a:gridCol>
                <a:gridCol w="1595443">
                  <a:extLst>
                    <a:ext uri="{9D8B030D-6E8A-4147-A177-3AD203B41FA5}">
                      <a16:colId xmlns:a16="http://schemas.microsoft.com/office/drawing/2014/main" val="3490024892"/>
                    </a:ext>
                  </a:extLst>
                </a:gridCol>
                <a:gridCol w="1595443">
                  <a:extLst>
                    <a:ext uri="{9D8B030D-6E8A-4147-A177-3AD203B41FA5}">
                      <a16:colId xmlns:a16="http://schemas.microsoft.com/office/drawing/2014/main" val="1733784697"/>
                    </a:ext>
                  </a:extLst>
                </a:gridCol>
              </a:tblGrid>
              <a:tr h="33858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品牌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保险数量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市场份额</a:t>
                      </a:r>
                      <a:r>
                        <a:rPr lang="zh-CN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r>
                        <a:rPr lang="zh-CN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经销商数量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（销售网点）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在建经销商数量</a:t>
                      </a:r>
                      <a:endParaRPr lang="en-US" altLang="zh-CN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（销售网点）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742071"/>
                  </a:ext>
                </a:extLst>
              </a:tr>
              <a:tr h="4535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单品牌总量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本表所列品牌总量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截止目前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截止目前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54404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奔驰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94" marR="1701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923451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宝马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94" marR="1701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903851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奥迪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94" marR="1701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929666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凯迪拉克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94" marR="1701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163248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雷克萨斯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94" marR="1701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829261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林肯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85" marR="1701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98304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沃尔沃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70185" marR="1701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35839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捷豹</a:t>
                      </a: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路虎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906" marR="95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866353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蔚来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906" marR="95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681139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特斯拉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906" marR="95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016245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小鹏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906" marR="95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232362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理想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906" marR="95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54256"/>
                  </a:ext>
                </a:extLst>
              </a:tr>
              <a:tr h="3281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以上合计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906" marR="959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27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2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70036"/>
            <a:ext cx="9663840" cy="4735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拟建店所在市场分析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52" y="930206"/>
            <a:ext cx="486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2.3 </a:t>
            </a:r>
            <a:r>
              <a:rPr lang="zh-CN" altLang="en-US" dirty="0" smtClean="0"/>
              <a:t>当地</a:t>
            </a:r>
            <a:r>
              <a:rPr lang="en-US" altLang="zh-CN" dirty="0" smtClean="0"/>
              <a:t>MPV</a:t>
            </a:r>
            <a:r>
              <a:rPr lang="zh-CN" altLang="en-US" dirty="0" smtClean="0"/>
              <a:t>市场分析</a:t>
            </a:r>
            <a:endParaRPr lang="zh-CN" altLang="en-US" dirty="0"/>
          </a:p>
        </p:txBody>
      </p:sp>
      <p:graphicFrame>
        <p:nvGraphicFramePr>
          <p:cNvPr id="6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447698"/>
              </p:ext>
            </p:extLst>
          </p:nvPr>
        </p:nvGraphicFramePr>
        <p:xfrm>
          <a:off x="479376" y="1322663"/>
          <a:ext cx="10945218" cy="4338586"/>
        </p:xfrm>
        <a:graphic>
          <a:graphicData uri="http://schemas.openxmlformats.org/drawingml/2006/table">
            <a:tbl>
              <a:tblPr/>
              <a:tblGrid>
                <a:gridCol w="1624681">
                  <a:extLst>
                    <a:ext uri="{9D8B030D-6E8A-4147-A177-3AD203B41FA5}">
                      <a16:colId xmlns:a16="http://schemas.microsoft.com/office/drawing/2014/main" val="3170376264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0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1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29" marR="4929" marT="49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 algn="l" eaLnBrk="0" hangingPunct="0">
                        <a:buClr>
                          <a:schemeClr val="tx1"/>
                        </a:buClr>
                        <a:buSzPct val="12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 algn="l" eaLnBrk="0" hangingPunct="0"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29" marR="4929" marT="49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 algn="l" eaLnBrk="0" hangingPunct="0">
                        <a:buClr>
                          <a:schemeClr val="tx1"/>
                        </a:buClr>
                        <a:buSzPct val="12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 algn="l" eaLnBrk="0" hangingPunct="0"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车型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29" marR="4929" marT="49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 algn="l" eaLnBrk="0" hangingPunct="0">
                        <a:buClr>
                          <a:schemeClr val="tx1"/>
                        </a:buClr>
                        <a:buSzPct val="12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 algn="l" eaLnBrk="0" hangingPunct="0"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总销量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929" marR="4929" marT="49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1pPr>
                      <a:lvl2pPr marL="742950" indent="-285750" algn="l" eaLnBrk="0" hangingPunct="0">
                        <a:buClr>
                          <a:schemeClr val="tx1"/>
                        </a:buClr>
                        <a:buSzPct val="125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2pPr>
                      <a:lvl3pPr marL="11430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3pPr>
                      <a:lvl4pPr marL="1600200" indent="-228600" algn="l" eaLnBrk="0" hangingPunct="0">
                        <a:buClr>
                          <a:schemeClr val="tx1"/>
                        </a:buClr>
                        <a:buSzPct val="12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4pPr>
                      <a:lvl5pPr marL="2057400" indent="-228600" algn="l" eaLnBrk="0" hangingPunct="0"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Arial" charset="0"/>
                        <a:tabLst>
                          <a:tab pos="206533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2021MPV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市场市占率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单品牌总量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" charset="0"/>
                        </a:rPr>
                        <a:t>本表所列品牌总量）</a:t>
                      </a:r>
                    </a:p>
                  </a:txBody>
                  <a:tcPr marL="4929" marR="4929" marT="493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上汽通用别克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GL8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3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广汽传祺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GM8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431457"/>
                  </a:ext>
                </a:extLst>
              </a:tr>
              <a:tr h="5203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东风本田</a:t>
                      </a:r>
                      <a:endParaRPr kumimoji="0" lang="en-US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艾力绅</a:t>
                      </a:r>
                      <a:endParaRPr kumimoji="0" lang="en-US" altLang="zh-CN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3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广汽本田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奥德赛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奔驰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威霆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上汽大众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威然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3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100%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4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02219"/>
            <a:ext cx="9663840" cy="5455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拟建店所在市场分析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2967" y="977788"/>
            <a:ext cx="654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2.4 </a:t>
            </a:r>
            <a:r>
              <a:rPr lang="zh-CN" altLang="en-US" dirty="0" smtClean="0"/>
              <a:t>当地经销商集团情况（地市级，含县区）</a:t>
            </a:r>
            <a:endParaRPr lang="zh-CN" alt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18716"/>
              </p:ext>
            </p:extLst>
          </p:nvPr>
        </p:nvGraphicFramePr>
        <p:xfrm>
          <a:off x="695400" y="1446385"/>
          <a:ext cx="11033975" cy="4262650"/>
        </p:xfrm>
        <a:graphic>
          <a:graphicData uri="http://schemas.openxmlformats.org/drawingml/2006/table">
            <a:tbl>
              <a:tblPr/>
              <a:tblGrid>
                <a:gridCol w="116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9783">
                  <a:extLst>
                    <a:ext uri="{9D8B030D-6E8A-4147-A177-3AD203B41FA5}">
                      <a16:colId xmlns:a16="http://schemas.microsoft.com/office/drawing/2014/main" val="2615847384"/>
                    </a:ext>
                  </a:extLst>
                </a:gridCol>
              </a:tblGrid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经销商集团名称</a:t>
                      </a: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当地经营品牌（选取具有代表性的品牌即可）</a:t>
                      </a: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授权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4S</a:t>
                      </a: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店数量</a:t>
                      </a: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申请公司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Verdana" pitchFamily="34" charset="0"/>
                        </a:rPr>
                        <a:t>XXXX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Verdana" pitchFamily="34" charset="0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 bwMode="ltGray">
          <a:xfrm>
            <a:off x="695400" y="3022939"/>
            <a:ext cx="11033975" cy="3655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49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1" y="2079460"/>
            <a:ext cx="5523749" cy="38903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59921"/>
            <a:ext cx="9663840" cy="46209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拟建店所在市场分析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786" y="993267"/>
            <a:ext cx="654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2.5 </a:t>
            </a:r>
            <a:r>
              <a:rPr lang="zh-CN" altLang="en-US" dirty="0" smtClean="0"/>
              <a:t>当地商业商</a:t>
            </a:r>
            <a:r>
              <a:rPr lang="zh-CN" altLang="en-US" dirty="0"/>
              <a:t>圈分布及</a:t>
            </a:r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444374" y="1519792"/>
            <a:ext cx="5566166" cy="449604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ctr"/>
            <a:endParaRPr lang="zh-CN" altLang="en-US" sz="1400" b="1" dirty="0" smtClean="0">
              <a:latin typeface="微软雅黑" pitchFamily="34" charset="-122"/>
              <a:ea typeface="微软雅黑" pitchFamily="34" charset="-122"/>
              <a:cs typeface="Adobe 楷体 Std R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455645" y="3603683"/>
            <a:ext cx="979778" cy="156925"/>
          </a:xfrm>
          <a:prstGeom prst="wedgeRoundRectCallout">
            <a:avLst>
              <a:gd name="adj1" fmla="val -37672"/>
              <a:gd name="adj2" fmla="val 152931"/>
              <a:gd name="adj3" fmla="val 1666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拟建店位置</a:t>
            </a:r>
          </a:p>
        </p:txBody>
      </p:sp>
      <p:sp>
        <p:nvSpPr>
          <p:cNvPr id="9" name="Rectangle 55"/>
          <p:cNvSpPr/>
          <p:nvPr/>
        </p:nvSpPr>
        <p:spPr>
          <a:xfrm rot="19580447">
            <a:off x="2664196" y="4170206"/>
            <a:ext cx="3230061" cy="923330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范例</a:t>
            </a:r>
            <a:endParaRPr lang="en-US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39087"/>
              </p:ext>
            </p:extLst>
          </p:nvPr>
        </p:nvGraphicFramePr>
        <p:xfrm>
          <a:off x="6277534" y="1518786"/>
          <a:ext cx="5767139" cy="4497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251">
                  <a:extLst>
                    <a:ext uri="{9D8B030D-6E8A-4147-A177-3AD203B41FA5}">
                      <a16:colId xmlns:a16="http://schemas.microsoft.com/office/drawing/2014/main" val="3175342612"/>
                    </a:ext>
                  </a:extLst>
                </a:gridCol>
                <a:gridCol w="768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126">
                  <a:extLst>
                    <a:ext uri="{9D8B030D-6E8A-4147-A177-3AD203B41FA5}">
                      <a16:colId xmlns:a16="http://schemas.microsoft.com/office/drawing/2014/main" val="911065978"/>
                    </a:ext>
                  </a:extLst>
                </a:gridCol>
                <a:gridCol w="911126">
                  <a:extLst>
                    <a:ext uri="{9D8B030D-6E8A-4147-A177-3AD203B41FA5}">
                      <a16:colId xmlns:a16="http://schemas.microsoft.com/office/drawing/2014/main" val="3370293848"/>
                    </a:ext>
                  </a:extLst>
                </a:gridCol>
              </a:tblGrid>
              <a:tr h="6732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排名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商圈名称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主要商业项目及排序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主要零售品牌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入驻汽车品牌</a:t>
                      </a:r>
                      <a:endParaRPr lang="zh-CN" alt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距离最近岚图门店名称</a:t>
                      </a:r>
                      <a:endParaRPr lang="zh-CN" alt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距离最近岚图门店距离</a:t>
                      </a:r>
                      <a:endParaRPr lang="zh-CN" alt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江汉路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楚河汉街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武广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44162"/>
                  </a:ext>
                </a:extLst>
              </a:tr>
              <a:tr h="997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王家湾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武汉摩尔城</a:t>
                      </a:r>
                      <a:endParaRPr lang="en-US" altLang="zh-CN" sz="1000" b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汉商</a:t>
                      </a: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世纪</a:t>
                      </a:r>
                      <a:endParaRPr lang="en-US" altLang="zh-CN" sz="1000" b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大洋百货</a:t>
                      </a:r>
                      <a:endParaRPr lang="en-US" altLang="zh-CN" sz="1000" b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海天欢乐购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94"/>
          <p:cNvSpPr/>
          <p:nvPr/>
        </p:nvSpPr>
        <p:spPr>
          <a:xfrm>
            <a:off x="6269333" y="3140968"/>
            <a:ext cx="5775337" cy="9446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ounded Rectangle 94"/>
          <p:cNvSpPr/>
          <p:nvPr/>
        </p:nvSpPr>
        <p:spPr>
          <a:xfrm>
            <a:off x="6269333" y="6144293"/>
            <a:ext cx="356560" cy="2076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74"/>
          <p:cNvSpPr txBox="1">
            <a:spLocks noChangeArrowheads="1"/>
          </p:cNvSpPr>
          <p:nvPr/>
        </p:nvSpPr>
        <p:spPr bwMode="auto">
          <a:xfrm>
            <a:off x="6688438" y="6101796"/>
            <a:ext cx="29387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zh-CN" altLang="en-US" sz="11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拟建店所在商圈</a:t>
            </a:r>
            <a:endParaRPr lang="en-US" altLang="zh-CN" sz="11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itchFamily="34" charset="0"/>
            </a:endParaRPr>
          </a:p>
        </p:txBody>
      </p:sp>
      <p:sp>
        <p:nvSpPr>
          <p:cNvPr id="15" name="Rectangle 55"/>
          <p:cNvSpPr/>
          <p:nvPr/>
        </p:nvSpPr>
        <p:spPr>
          <a:xfrm rot="19406769">
            <a:off x="8380476" y="3222947"/>
            <a:ext cx="2752843" cy="923330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范例</a:t>
            </a:r>
            <a:endParaRPr lang="en-US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圆角矩形 2"/>
          <p:cNvSpPr/>
          <p:nvPr/>
        </p:nvSpPr>
        <p:spPr bwMode="ltGray">
          <a:xfrm>
            <a:off x="3359696" y="3933056"/>
            <a:ext cx="367819" cy="31718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圆角矩形 15"/>
          <p:cNvSpPr/>
          <p:nvPr/>
        </p:nvSpPr>
        <p:spPr bwMode="ltGray">
          <a:xfrm>
            <a:off x="2567608" y="3573016"/>
            <a:ext cx="367819" cy="317188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圆角矩形 16"/>
          <p:cNvSpPr/>
          <p:nvPr/>
        </p:nvSpPr>
        <p:spPr bwMode="ltGray">
          <a:xfrm>
            <a:off x="2351584" y="3356992"/>
            <a:ext cx="367819" cy="317188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8" name="圆角矩形 17"/>
          <p:cNvSpPr/>
          <p:nvPr/>
        </p:nvSpPr>
        <p:spPr bwMode="ltGray">
          <a:xfrm>
            <a:off x="1398212" y="3849288"/>
            <a:ext cx="367819" cy="317188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52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59921"/>
            <a:ext cx="9663840" cy="46209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拟建店所在市场分析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786" y="930206"/>
            <a:ext cx="654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2.5</a:t>
            </a:r>
            <a:r>
              <a:rPr lang="zh-CN" altLang="en-US" dirty="0" smtClean="0"/>
              <a:t>当地汽车商</a:t>
            </a:r>
            <a:r>
              <a:rPr lang="zh-CN" altLang="en-US" dirty="0"/>
              <a:t>圈分布及</a:t>
            </a:r>
            <a:r>
              <a:rPr lang="zh-CN" altLang="en-US" dirty="0" smtClean="0"/>
              <a:t>特点</a:t>
            </a:r>
            <a:endParaRPr lang="zh-CN" altLang="en-US" dirty="0"/>
          </a:p>
        </p:txBody>
      </p:sp>
      <p:pic>
        <p:nvPicPr>
          <p:cNvPr id="6" name="Picture 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13" y="1589850"/>
            <a:ext cx="5529488" cy="44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444374" y="1519792"/>
            <a:ext cx="5566166" cy="449604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ctr"/>
            <a:endParaRPr lang="zh-CN" altLang="en-US" sz="1400" b="1" dirty="0" smtClean="0">
              <a:latin typeface="微软雅黑" pitchFamily="34" charset="-122"/>
              <a:ea typeface="微软雅黑" pitchFamily="34" charset="-122"/>
              <a:cs typeface="Adobe 楷体 Std R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557928" y="4161562"/>
            <a:ext cx="1056377" cy="163616"/>
          </a:xfrm>
          <a:prstGeom prst="wedgeRoundRectCallout">
            <a:avLst>
              <a:gd name="adj1" fmla="val -5867"/>
              <a:gd name="adj2" fmla="val 229591"/>
              <a:gd name="adj3" fmla="val 1666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拟建店位置</a:t>
            </a:r>
          </a:p>
        </p:txBody>
      </p:sp>
      <p:sp>
        <p:nvSpPr>
          <p:cNvPr id="9" name="Rectangle 55"/>
          <p:cNvSpPr/>
          <p:nvPr/>
        </p:nvSpPr>
        <p:spPr>
          <a:xfrm rot="19580447">
            <a:off x="2664196" y="4170206"/>
            <a:ext cx="3230061" cy="923330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范例</a:t>
            </a:r>
            <a:endParaRPr lang="en-US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632644" y="4250244"/>
            <a:ext cx="141372" cy="14986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ctr"/>
            <a:endParaRPr lang="zh-CN" altLang="en-US" sz="1400" b="1" dirty="0" smtClean="0">
              <a:latin typeface="微软雅黑" pitchFamily="34" charset="-122"/>
              <a:ea typeface="微软雅黑" pitchFamily="34" charset="-122"/>
              <a:cs typeface="Adobe 楷体 Std R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83853"/>
              </p:ext>
            </p:extLst>
          </p:nvPr>
        </p:nvGraphicFramePr>
        <p:xfrm>
          <a:off x="6277534" y="1518786"/>
          <a:ext cx="5659062" cy="453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710">
                  <a:extLst>
                    <a:ext uri="{9D8B030D-6E8A-4147-A177-3AD203B41FA5}">
                      <a16:colId xmlns:a16="http://schemas.microsoft.com/office/drawing/2014/main" val="3171025784"/>
                    </a:ext>
                  </a:extLst>
                </a:gridCol>
                <a:gridCol w="87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392">
                  <a:extLst>
                    <a:ext uri="{9D8B030D-6E8A-4147-A177-3AD203B41FA5}">
                      <a16:colId xmlns:a16="http://schemas.microsoft.com/office/drawing/2014/main" val="2791899246"/>
                    </a:ext>
                  </a:extLst>
                </a:gridCol>
                <a:gridCol w="87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392">
                  <a:extLst>
                    <a:ext uri="{9D8B030D-6E8A-4147-A177-3AD203B41FA5}">
                      <a16:colId xmlns:a16="http://schemas.microsoft.com/office/drawing/2014/main" val="2556732582"/>
                    </a:ext>
                  </a:extLst>
                </a:gridCol>
                <a:gridCol w="872392">
                  <a:extLst>
                    <a:ext uri="{9D8B030D-6E8A-4147-A177-3AD203B41FA5}">
                      <a16:colId xmlns:a16="http://schemas.microsoft.com/office/drawing/2014/main" val="1248723145"/>
                    </a:ext>
                  </a:extLst>
                </a:gridCol>
              </a:tblGrid>
              <a:tr h="5980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排名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  <a:r>
                        <a:rPr lang="zh-CN" sz="1000" b="1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商圈品牌数量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豪华</a:t>
                      </a:r>
                      <a:r>
                        <a:rPr lang="zh-CN" sz="1000" b="1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车品牌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r>
                        <a:rPr lang="zh-CN" altLang="en-US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  <a:r>
                        <a:rPr lang="zh-CN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品牌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距离最近岚图门店名称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距离最近岚图门店距离</a:t>
                      </a:r>
                      <a:endParaRPr lang="zh-CN" sz="10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17780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河南汽贸中心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宝马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奥迪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凌志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一汽丰田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福特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江淮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zh-CN" altLang="en-US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店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14KM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花园</a:t>
                      </a:r>
                      <a:r>
                        <a:rPr lang="zh-CN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北路汽车市场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奔驰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奥迪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别克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大众</a:t>
                      </a:r>
                      <a:r>
                        <a:rPr lang="zh-CN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日产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一汽大众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福特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广汽丰田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马自达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6KM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</a:t>
                      </a:r>
                      <a:r>
                        <a:rPr lang="zh-CN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环汽车公园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N/A</a:t>
                      </a:r>
                      <a:endParaRPr lang="zh-CN" sz="1000" b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别克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斯柯达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奇瑞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铃木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长安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莲花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雪铁龙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等等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5.7KM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</a:t>
                      </a:r>
                      <a:r>
                        <a:rPr lang="zh-CN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宇汽车城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奥迪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别克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雪佛兰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上海大众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福特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etc.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7.7KM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</a:t>
                      </a:r>
                      <a:r>
                        <a:rPr lang="zh-CN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博汽车广场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宝马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奥迪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别克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雪佛兰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广汽丰田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起亚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日产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r>
                        <a:rPr lang="en-US" sz="1000" b="0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7.6KM</a:t>
                      </a:r>
                      <a:endParaRPr lang="zh-CN" sz="10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ounded Rectangle 94"/>
          <p:cNvSpPr/>
          <p:nvPr/>
        </p:nvSpPr>
        <p:spPr>
          <a:xfrm>
            <a:off x="6277534" y="3830438"/>
            <a:ext cx="5691527" cy="8229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ounded Rectangle 94"/>
          <p:cNvSpPr/>
          <p:nvPr/>
        </p:nvSpPr>
        <p:spPr>
          <a:xfrm>
            <a:off x="6331878" y="6116840"/>
            <a:ext cx="356560" cy="2076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74"/>
          <p:cNvSpPr txBox="1">
            <a:spLocks noChangeArrowheads="1"/>
          </p:cNvSpPr>
          <p:nvPr/>
        </p:nvSpPr>
        <p:spPr bwMode="auto">
          <a:xfrm>
            <a:off x="6750983" y="6074343"/>
            <a:ext cx="293873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1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拟建店所在商</a:t>
            </a:r>
            <a:r>
              <a:rPr lang="zh-CN" altLang="en-US" sz="11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圈</a:t>
            </a:r>
            <a:endParaRPr lang="en-US" altLang="zh-CN" sz="11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itchFamily="34" charset="0"/>
            </a:endParaRPr>
          </a:p>
        </p:txBody>
      </p:sp>
      <p:sp>
        <p:nvSpPr>
          <p:cNvPr id="15" name="Rectangle 55"/>
          <p:cNvSpPr/>
          <p:nvPr/>
        </p:nvSpPr>
        <p:spPr>
          <a:xfrm rot="19406769">
            <a:off x="8380476" y="3222947"/>
            <a:ext cx="2752843" cy="923330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范例</a:t>
            </a:r>
            <a:endParaRPr lang="en-US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Rounded Rectangle 94"/>
          <p:cNvSpPr/>
          <p:nvPr/>
        </p:nvSpPr>
        <p:spPr>
          <a:xfrm>
            <a:off x="550803" y="4576210"/>
            <a:ext cx="1063502" cy="7773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Rounded Rectangle 94"/>
          <p:cNvSpPr/>
          <p:nvPr/>
        </p:nvSpPr>
        <p:spPr>
          <a:xfrm>
            <a:off x="1502750" y="3697479"/>
            <a:ext cx="1176328" cy="777366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Rounded Rectangle 94"/>
          <p:cNvSpPr/>
          <p:nvPr/>
        </p:nvSpPr>
        <p:spPr>
          <a:xfrm>
            <a:off x="3691062" y="2507672"/>
            <a:ext cx="1176328" cy="777366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Rounded Rectangle 94"/>
          <p:cNvSpPr/>
          <p:nvPr/>
        </p:nvSpPr>
        <p:spPr>
          <a:xfrm>
            <a:off x="3550833" y="1572374"/>
            <a:ext cx="1176328" cy="777366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Rounded Rectangle 94"/>
          <p:cNvSpPr/>
          <p:nvPr/>
        </p:nvSpPr>
        <p:spPr>
          <a:xfrm>
            <a:off x="4721386" y="5128965"/>
            <a:ext cx="1176328" cy="777366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359921"/>
            <a:ext cx="9663840" cy="46209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二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拟建店所在市场分析</a:t>
            </a:r>
            <a:endParaRPr lang="en-US" altLang="zh-CN" sz="2400" b="1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9786" y="904945"/>
            <a:ext cx="654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2.6</a:t>
            </a:r>
            <a:r>
              <a:rPr lang="zh-CN" altLang="en-US" dirty="0" smtClean="0"/>
              <a:t>申请者优劣势分析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02737"/>
              </p:ext>
            </p:extLst>
          </p:nvPr>
        </p:nvGraphicFramePr>
        <p:xfrm>
          <a:off x="479376" y="1330401"/>
          <a:ext cx="11161240" cy="4032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3262137123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1240953925"/>
                    </a:ext>
                  </a:extLst>
                </a:gridCol>
              </a:tblGrid>
              <a:tr h="201612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优势（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Strength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）：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劣势（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Weakness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）：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139171"/>
                  </a:ext>
                </a:extLst>
              </a:tr>
              <a:tr h="201612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机会（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Opportunities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）：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风险（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Threats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）：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001613"/>
                  </a:ext>
                </a:extLst>
              </a:tr>
            </a:tbl>
          </a:graphicData>
        </a:graphic>
      </p:graphicFrame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479376" y="5468315"/>
            <a:ext cx="5904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zh-CN" altLang="en-US" sz="11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可从客户资源、资金、场地、行业经验、社会资源等方面分析</a:t>
            </a:r>
            <a:endParaRPr lang="en-US" altLang="zh-CN" sz="11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51" y="1844824"/>
            <a:ext cx="6695769" cy="792088"/>
          </a:xfrm>
        </p:spPr>
        <p:txBody>
          <a:bodyPr wrap="square"/>
          <a:lstStyle/>
          <a:p>
            <a:r>
              <a:rPr lang="zh-CN" altLang="en-US" b="1" dirty="0">
                <a:latin typeface="+mj-ea"/>
                <a:ea typeface="+mj-ea"/>
              </a:rPr>
              <a:t>三</a:t>
            </a:r>
            <a:r>
              <a:rPr lang="en-US" altLang="zh-CN" b="1" dirty="0">
                <a:latin typeface="+mj-ea"/>
                <a:ea typeface="+mj-ea"/>
              </a:rPr>
              <a:t>.</a:t>
            </a:r>
            <a:r>
              <a:rPr lang="zh-CN" altLang="en-US" b="1" dirty="0">
                <a:latin typeface="+mj-ea"/>
                <a:ea typeface="+mj-ea"/>
              </a:rPr>
              <a:t>拟建</a:t>
            </a:r>
            <a:r>
              <a:rPr lang="zh-CN" altLang="en-US" b="1" dirty="0" smtClean="0">
                <a:latin typeface="+mj-ea"/>
                <a:ea typeface="+mj-ea"/>
              </a:rPr>
              <a:t>店场地简述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367" y="3140968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竞品分布及拟建场地落位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</a:rPr>
              <a:t>拟</a:t>
            </a:r>
            <a:r>
              <a:rPr lang="zh-CN" altLang="en-US" sz="1600" dirty="0">
                <a:latin typeface="+mj-ea"/>
              </a:rPr>
              <a:t>建</a:t>
            </a:r>
            <a:r>
              <a:rPr lang="zh-CN" altLang="en-US" sz="1600" dirty="0" smtClean="0">
                <a:latin typeface="+mj-ea"/>
              </a:rPr>
              <a:t>场地情况</a:t>
            </a:r>
            <a:endParaRPr lang="en-US" altLang="zh-CN" sz="1600" dirty="0">
              <a:latin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全功能用户中心场地条件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岚图空间场地条件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展厅店场地条件</a:t>
            </a:r>
            <a:endParaRPr lang="en-US" altLang="zh-CN" sz="1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83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>
          <a:xfrm>
            <a:off x="728345" y="1317625"/>
            <a:ext cx="4545330" cy="959247"/>
          </a:xfrm>
          <a:prstGeom prst="rect">
            <a:avLst/>
          </a:prstGeom>
        </p:spPr>
        <p:txBody>
          <a:bodyPr wrap="square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000" b="1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  <a:sym typeface="+mn-ea"/>
              </a:rPr>
              <a:t>目录</a:t>
            </a:r>
            <a:endParaRPr lang="zh-CN" altLang="en-US" sz="6000" b="1" dirty="0">
              <a:latin typeface="华康金刚黑 Light" panose="020B0300000000000000" pitchFamily="34" charset="-122"/>
              <a:ea typeface="华康金刚黑 Light" panose="020B03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0770" y="2492896"/>
            <a:ext cx="432048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一、申请公司基本信息</a:t>
            </a:r>
            <a:endParaRPr lang="en-US" altLang="zh-CN" sz="2800" dirty="0" smtClean="0">
              <a:latin typeface="华康金刚黑 Light" panose="020B0300000000000000" pitchFamily="34" charset="-122"/>
              <a:ea typeface="华康金刚黑 Light" panose="020B0300000000000000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二</a:t>
            </a:r>
            <a:r>
              <a:rPr lang="zh-CN" altLang="en-US" sz="2800" dirty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、拟</a:t>
            </a: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建</a:t>
            </a:r>
            <a:r>
              <a:rPr lang="zh-CN" altLang="en-US" sz="2800" dirty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城市</a:t>
            </a: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市场分析</a:t>
            </a:r>
            <a:endParaRPr lang="en-US" altLang="zh-CN" sz="2800" dirty="0">
              <a:latin typeface="华康金刚黑 Light" panose="020B0300000000000000" pitchFamily="34" charset="-122"/>
              <a:ea typeface="华康金刚黑 Light" panose="020B0300000000000000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zh-CN" altLang="en-US" sz="2800" dirty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三、拟建店</a:t>
            </a: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场地</a:t>
            </a:r>
            <a:r>
              <a:rPr lang="zh-CN" altLang="en-US" sz="2800" dirty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介绍</a:t>
            </a:r>
            <a:endParaRPr lang="en-US" altLang="zh-CN" sz="2800" dirty="0" smtClean="0">
              <a:latin typeface="华康金刚黑 Light" panose="020B0300000000000000" pitchFamily="34" charset="-122"/>
              <a:ea typeface="华康金刚黑 Light" panose="020B0300000000000000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四、经营思路</a:t>
            </a:r>
            <a:endParaRPr lang="en-US" altLang="zh-CN" sz="2800" dirty="0" smtClean="0">
              <a:latin typeface="华康金刚黑 Light" panose="020B0300000000000000" pitchFamily="34" charset="-122"/>
              <a:ea typeface="华康金刚黑 Light" panose="020B0300000000000000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zh-CN" altLang="en-US" sz="2800" dirty="0" smtClean="0">
                <a:latin typeface="华康金刚黑 Light" panose="020B0300000000000000" pitchFamily="34" charset="-122"/>
                <a:ea typeface="华康金刚黑 Light" panose="020B0300000000000000" pitchFamily="34" charset="-122"/>
              </a:rPr>
              <a:t>五、需提交附件清单</a:t>
            </a:r>
            <a:endParaRPr lang="en-US" altLang="zh-CN" sz="2800" dirty="0">
              <a:latin typeface="华康金刚黑 Light" panose="020B0300000000000000" pitchFamily="34" charset="-122"/>
              <a:ea typeface="华康金刚黑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3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31183"/>
              </p:ext>
            </p:extLst>
          </p:nvPr>
        </p:nvGraphicFramePr>
        <p:xfrm>
          <a:off x="8505134" y="1063623"/>
          <a:ext cx="3546475" cy="1141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6436">
                  <a:extLst>
                    <a:ext uri="{9D8B030D-6E8A-4147-A177-3AD203B41FA5}">
                      <a16:colId xmlns:a16="http://schemas.microsoft.com/office/drawing/2014/main" val="3423332363"/>
                    </a:ext>
                  </a:extLst>
                </a:gridCol>
                <a:gridCol w="1800039">
                  <a:extLst>
                    <a:ext uri="{9D8B030D-6E8A-4147-A177-3AD203B41FA5}">
                      <a16:colId xmlns:a16="http://schemas.microsoft.com/office/drawing/2014/main" val="3410862492"/>
                    </a:ext>
                  </a:extLst>
                </a:gridCol>
              </a:tblGrid>
              <a:tr h="285310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TOP3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商业商圈</a:t>
                      </a:r>
                    </a:p>
                  </a:txBody>
                  <a:tcPr marL="91456" marR="91456" marT="45753" marB="45753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TOP3</a:t>
                      </a:r>
                      <a:r>
                        <a:rPr kumimoji="0" lang="zh-CN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汽车商圈</a:t>
                      </a:r>
                      <a:endParaRPr kumimoji="0" lang="en-US" altLang="zh-CN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6" marR="91456" marT="45753" marB="45753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90459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1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、武广商圈</a:t>
                      </a:r>
                    </a:p>
                  </a:txBody>
                  <a:tcPr marL="91456" marR="91456" marT="45753" marB="45753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、洪山区汽车商圈 </a:t>
                      </a:r>
                    </a:p>
                  </a:txBody>
                  <a:tcPr marL="91456" marR="91456" marT="45753" marB="45753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51292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2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、江汉路商圈</a:t>
                      </a:r>
                    </a:p>
                  </a:txBody>
                  <a:tcPr marL="91456" marR="91456" marT="45753" marB="45753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、中环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黄浦科技园</a:t>
                      </a:r>
                    </a:p>
                  </a:txBody>
                  <a:tcPr marL="91456" marR="91456" marT="45753" marB="45753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95609"/>
                  </a:ext>
                </a:extLst>
              </a:tr>
              <a:tr h="2853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3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、光谷商圈</a:t>
                      </a:r>
                    </a:p>
                  </a:txBody>
                  <a:tcPr marL="91456" marR="91456" marT="45753" marB="45753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C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、汉阳区汽车商圈 </a:t>
                      </a:r>
                    </a:p>
                  </a:txBody>
                  <a:tcPr marL="91456" marR="91456" marT="45753" marB="45753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7017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44"/>
          <a:stretch>
            <a:fillRect/>
          </a:stretch>
        </p:blipFill>
        <p:spPr bwMode="auto">
          <a:xfrm>
            <a:off x="479425" y="1063625"/>
            <a:ext cx="79867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79425" y="1076325"/>
            <a:ext cx="7986712" cy="578802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7575" y="4114800"/>
            <a:ext cx="1647825" cy="234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C</a:t>
            </a:r>
            <a:r>
              <a:rPr lang="zh-CN" altLang="en-US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、汉阳区汽车商圈</a:t>
            </a:r>
            <a:endParaRPr lang="en-US" altLang="zh-CN" sz="1000" b="1" dirty="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6787" y="2982912"/>
            <a:ext cx="1647825" cy="234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A</a:t>
            </a:r>
            <a:r>
              <a:rPr lang="zh-CN" altLang="en-US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、洪山区汽车商圈</a:t>
            </a:r>
            <a:endParaRPr lang="en-US" altLang="zh-CN" sz="1000" b="1" dirty="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7287" y="1790700"/>
            <a:ext cx="2135188" cy="236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B</a:t>
            </a:r>
            <a:r>
              <a:rPr lang="zh-CN" altLang="en-US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、中环</a:t>
            </a:r>
            <a:r>
              <a:rPr lang="en-US" altLang="zh-CN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/</a:t>
            </a:r>
            <a:r>
              <a:rPr lang="zh-CN" altLang="en-US" sz="1000" b="1" dirty="0">
                <a:solidFill>
                  <a:prstClr val="black"/>
                </a:solidFill>
                <a:latin typeface="+mn-lt"/>
                <a:ea typeface="华康金刚黑"/>
                <a:cs typeface="+mn-ea"/>
                <a:sym typeface="+mn-lt"/>
              </a:rPr>
              <a:t>黄浦科技园汽车商圈</a:t>
            </a:r>
            <a:endParaRPr lang="en-US" altLang="zh-CN" sz="1000" b="1" dirty="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6988175" y="5876925"/>
            <a:ext cx="304800" cy="2809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8175" y="5637212"/>
            <a:ext cx="530915" cy="230832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defTabSz="608965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光谷店</a:t>
            </a:r>
          </a:p>
        </p:txBody>
      </p:sp>
      <p:sp>
        <p:nvSpPr>
          <p:cNvPr id="11" name="object 7"/>
          <p:cNvSpPr/>
          <p:nvPr/>
        </p:nvSpPr>
        <p:spPr>
          <a:xfrm>
            <a:off x="4200525" y="2566987"/>
            <a:ext cx="293687" cy="273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bg2">
                <a:lumMod val="9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00525" y="2327275"/>
            <a:ext cx="725487" cy="255587"/>
          </a:xfrm>
          <a:prstGeom prst="rect">
            <a:avLst/>
          </a:prstGeom>
          <a:solidFill>
            <a:srgbClr val="03BCBC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壹方店</a:t>
            </a:r>
          </a:p>
        </p:txBody>
      </p:sp>
      <p:sp>
        <p:nvSpPr>
          <p:cNvPr id="13" name="object 7"/>
          <p:cNvSpPr/>
          <p:nvPr/>
        </p:nvSpPr>
        <p:spPr>
          <a:xfrm>
            <a:off x="4900612" y="3811587"/>
            <a:ext cx="293688" cy="273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bg2">
                <a:lumMod val="9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8850" y="3541712"/>
            <a:ext cx="725487" cy="255588"/>
          </a:xfrm>
          <a:prstGeom prst="rect">
            <a:avLst/>
          </a:prstGeom>
          <a:solidFill>
            <a:srgbClr val="03BCBC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万达广场</a:t>
            </a: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2624137" y="2924175"/>
            <a:ext cx="1589088" cy="989012"/>
            <a:chOff x="3554382" y="2887613"/>
            <a:chExt cx="1644610" cy="1015554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54D34F3-2D90-4193-966A-822E401FBC3E}"/>
                </a:ext>
              </a:extLst>
            </p:cNvPr>
            <p:cNvSpPr/>
            <p:nvPr/>
          </p:nvSpPr>
          <p:spPr>
            <a:xfrm>
              <a:off x="3868189" y="2887613"/>
              <a:ext cx="1016996" cy="101555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CA65B68B-906E-4BD3-992E-24B1150A7D03}"/>
                </a:ext>
              </a:extLst>
            </p:cNvPr>
            <p:cNvSpPr txBox="1"/>
            <p:nvPr/>
          </p:nvSpPr>
          <p:spPr>
            <a:xfrm>
              <a:off x="3554382" y="3151690"/>
              <a:ext cx="1644610" cy="39448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+mn-lt"/>
                  <a:ea typeface="华康金刚黑"/>
                  <a:cs typeface="+mn-ea"/>
                  <a:sym typeface="+mn-lt"/>
                </a:rPr>
                <a:t>1</a:t>
              </a: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+mn-lt"/>
                  <a:ea typeface="华康金刚黑"/>
                  <a:cs typeface="+mn-ea"/>
                  <a:sym typeface="+mn-lt"/>
                </a:rPr>
                <a:t>武广商圈</a:t>
              </a: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081337" y="2405062"/>
            <a:ext cx="1590675" cy="987425"/>
            <a:chOff x="3554382" y="2887613"/>
            <a:chExt cx="1644610" cy="101555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0176513-1924-4DC9-A256-0E98D7CD4B86}"/>
                </a:ext>
              </a:extLst>
            </p:cNvPr>
            <p:cNvSpPr/>
            <p:nvPr/>
          </p:nvSpPr>
          <p:spPr>
            <a:xfrm>
              <a:off x="3869517" y="2887613"/>
              <a:ext cx="1014340" cy="101555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4D947BB5-EDF2-4685-91CB-8CC2FD73C891}"/>
                </a:ext>
              </a:extLst>
            </p:cNvPr>
            <p:cNvSpPr txBox="1"/>
            <p:nvPr/>
          </p:nvSpPr>
          <p:spPr>
            <a:xfrm>
              <a:off x="3554382" y="3152114"/>
              <a:ext cx="1644610" cy="3934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+mn-lt"/>
                  <a:ea typeface="华康金刚黑"/>
                  <a:cs typeface="+mn-ea"/>
                  <a:sym typeface="+mn-lt"/>
                </a:rPr>
                <a:t>2</a:t>
              </a: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+mn-lt"/>
                  <a:ea typeface="华康金刚黑"/>
                  <a:cs typeface="+mn-ea"/>
                  <a:sym typeface="+mn-lt"/>
                </a:rPr>
                <a:t>江汉路商圈</a:t>
              </a: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5868987" y="5081587"/>
            <a:ext cx="1590675" cy="987425"/>
            <a:chOff x="3554382" y="2887613"/>
            <a:chExt cx="1644610" cy="101555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ADE0F0F-4F9D-4DFD-9B11-7F0CD30A0CA8}"/>
                </a:ext>
              </a:extLst>
            </p:cNvPr>
            <p:cNvSpPr/>
            <p:nvPr/>
          </p:nvSpPr>
          <p:spPr>
            <a:xfrm>
              <a:off x="3869517" y="2887613"/>
              <a:ext cx="1014340" cy="101555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24F917F5-2D41-4181-9FB8-DFFDB74FEB95}"/>
                </a:ext>
              </a:extLst>
            </p:cNvPr>
            <p:cNvSpPr txBox="1"/>
            <p:nvPr/>
          </p:nvSpPr>
          <p:spPr>
            <a:xfrm>
              <a:off x="3554382" y="3152114"/>
              <a:ext cx="1644610" cy="393487"/>
            </a:xfrm>
            <a:prstGeom prst="rect">
              <a:avLst/>
            </a:prstGeom>
            <a:ln w="3175">
              <a:noFill/>
            </a:ln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+mn-lt"/>
                  <a:ea typeface="华康金刚黑"/>
                  <a:cs typeface="+mn-ea"/>
                  <a:sym typeface="+mn-lt"/>
                </a:rPr>
                <a:t>3</a:t>
              </a:r>
            </a:p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+mn-lt"/>
                  <a:ea typeface="华康金刚黑"/>
                  <a:cs typeface="+mn-ea"/>
                  <a:sym typeface="+mn-lt"/>
                </a:rPr>
                <a:t>光谷商圈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3863975" y="2308225"/>
            <a:ext cx="307975" cy="2571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" name="object 6"/>
          <p:cNvSpPr/>
          <p:nvPr/>
        </p:nvSpPr>
        <p:spPr>
          <a:xfrm>
            <a:off x="3879850" y="2730500"/>
            <a:ext cx="301625" cy="2698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79850" y="2984500"/>
            <a:ext cx="890587" cy="246062"/>
          </a:xfrm>
          <a:prstGeom prst="rect">
            <a:avLst/>
          </a:prstGeom>
          <a:solidFill>
            <a:srgbClr val="DD5823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天地壹方店</a:t>
            </a:r>
          </a:p>
        </p:txBody>
      </p:sp>
      <p:sp>
        <p:nvSpPr>
          <p:cNvPr id="27" name="object 7"/>
          <p:cNvSpPr/>
          <p:nvPr/>
        </p:nvSpPr>
        <p:spPr>
          <a:xfrm>
            <a:off x="979487" y="3827462"/>
            <a:ext cx="290513" cy="2619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bg2">
                <a:lumMod val="9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9487" y="3597275"/>
            <a:ext cx="717550" cy="246062"/>
          </a:xfrm>
          <a:prstGeom prst="rect">
            <a:avLst/>
          </a:prstGeom>
          <a:solidFill>
            <a:srgbClr val="03BCBC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黄金口店</a:t>
            </a:r>
          </a:p>
        </p:txBody>
      </p:sp>
      <p:sp>
        <p:nvSpPr>
          <p:cNvPr id="29" name="object 7"/>
          <p:cNvSpPr/>
          <p:nvPr/>
        </p:nvSpPr>
        <p:spPr>
          <a:xfrm>
            <a:off x="6234112" y="5338762"/>
            <a:ext cx="290513" cy="26352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bg2">
                <a:lumMod val="9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34112" y="5108575"/>
            <a:ext cx="1079500" cy="246062"/>
          </a:xfrm>
          <a:prstGeom prst="rect">
            <a:avLst/>
          </a:prstGeom>
          <a:solidFill>
            <a:srgbClr val="03BCBC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光谷世界城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7C679A8-1DD2-4820-B82F-AEF698B6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3440112" y="3081337"/>
            <a:ext cx="304800" cy="2460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4EE24AE-EAB8-4B89-A46C-1FB922E8C8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901700" y="2382837"/>
            <a:ext cx="304800" cy="2476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8E90A86-A408-4CB1-BE44-2035D7318B35}"/>
              </a:ext>
            </a:extLst>
          </p:cNvPr>
          <p:cNvSpPr txBox="1"/>
          <p:nvPr/>
        </p:nvSpPr>
        <p:spPr>
          <a:xfrm>
            <a:off x="3776662" y="3576637"/>
            <a:ext cx="968375" cy="246063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K11</a:t>
            </a: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零售中心</a:t>
            </a: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B7AF12F9-9123-4AE2-83CA-49CF8E323581}"/>
              </a:ext>
            </a:extLst>
          </p:cNvPr>
          <p:cNvSpPr/>
          <p:nvPr/>
        </p:nvSpPr>
        <p:spPr>
          <a:xfrm>
            <a:off x="5127625" y="3956050"/>
            <a:ext cx="303212" cy="2698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>
              <a:solidFill>
                <a:prstClr val="black"/>
              </a:solidFill>
              <a:latin typeface="+mn-lt"/>
              <a:ea typeface="华康金刚黑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782DD29-16D5-431D-9026-9748A497C7AD}"/>
              </a:ext>
            </a:extLst>
          </p:cNvPr>
          <p:cNvSpPr txBox="1"/>
          <p:nvPr/>
        </p:nvSpPr>
        <p:spPr>
          <a:xfrm>
            <a:off x="5127625" y="4210050"/>
            <a:ext cx="890587" cy="246062"/>
          </a:xfrm>
          <a:prstGeom prst="rect">
            <a:avLst/>
          </a:prstGeom>
          <a:solidFill>
            <a:srgbClr val="DD5823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凯德</a:t>
            </a:r>
            <a:r>
              <a:rPr lang="en-US" altLang="zh-CN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1818</a:t>
            </a: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店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6" t="6950" r="21301" b="8002"/>
          <a:stretch>
            <a:fillRect/>
          </a:stretch>
        </p:blipFill>
        <p:spPr bwMode="auto">
          <a:xfrm>
            <a:off x="3208337" y="3092450"/>
            <a:ext cx="2603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2514600" y="3354387"/>
            <a:ext cx="954087" cy="246063"/>
          </a:xfrm>
          <a:prstGeom prst="rect">
            <a:avLst/>
          </a:prstGeom>
          <a:solidFill>
            <a:srgbClr val="282C37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武汉龙湖江宸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5957887" y="5359400"/>
            <a:ext cx="306388" cy="24606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6" t="6950" r="21301" b="8002"/>
          <a:stretch>
            <a:fillRect/>
          </a:stretch>
        </p:blipFill>
        <p:spPr bwMode="auto">
          <a:xfrm>
            <a:off x="4605337" y="3927475"/>
            <a:ext cx="260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3902075" y="3938587"/>
            <a:ext cx="696912" cy="246063"/>
          </a:xfrm>
          <a:prstGeom prst="rect">
            <a:avLst/>
          </a:prstGeom>
          <a:solidFill>
            <a:srgbClr val="282C37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汉街万达</a:t>
            </a:r>
          </a:p>
        </p:txBody>
      </p:sp>
      <p:sp>
        <p:nvSpPr>
          <p:cNvPr id="41" name="文本框 38">
            <a:extLst>
              <a:ext uri="{FF2B5EF4-FFF2-40B4-BE49-F238E27FC236}">
                <a16:creationId xmlns:a16="http://schemas.microsoft.com/office/drawing/2014/main" id="{A96F13F8-70A3-45AB-A5D0-3594C1F00E20}"/>
              </a:ext>
            </a:extLst>
          </p:cNvPr>
          <p:cNvSpPr txBox="1"/>
          <p:nvPr/>
        </p:nvSpPr>
        <p:spPr>
          <a:xfrm>
            <a:off x="5819775" y="5718175"/>
            <a:ext cx="1060450" cy="246062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光谷世界城</a:t>
            </a:r>
          </a:p>
        </p:txBody>
      </p:sp>
      <p:sp>
        <p:nvSpPr>
          <p:cNvPr id="42" name="文本框 23"/>
          <p:cNvSpPr txBox="1"/>
          <p:nvPr/>
        </p:nvSpPr>
        <p:spPr>
          <a:xfrm>
            <a:off x="1201737" y="2371725"/>
            <a:ext cx="985838" cy="246062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荟聚中心展厅</a:t>
            </a:r>
          </a:p>
        </p:txBody>
      </p:sp>
      <p:sp>
        <p:nvSpPr>
          <p:cNvPr id="43" name="文本框 38">
            <a:extLst>
              <a:ext uri="{FF2B5EF4-FFF2-40B4-BE49-F238E27FC236}">
                <a16:creationId xmlns:a16="http://schemas.microsoft.com/office/drawing/2014/main" id="{A96F13F8-70A3-45AB-A5D0-3594C1F00E20}"/>
              </a:ext>
            </a:extLst>
          </p:cNvPr>
          <p:cNvSpPr txBox="1"/>
          <p:nvPr/>
        </p:nvSpPr>
        <p:spPr>
          <a:xfrm>
            <a:off x="2827337" y="2371725"/>
            <a:ext cx="1042988" cy="246062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武汉天地盛荟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6" t="6950" r="21301" b="8002"/>
          <a:stretch>
            <a:fillRect/>
          </a:stretch>
        </p:blipFill>
        <p:spPr bwMode="auto">
          <a:xfrm>
            <a:off x="1439862" y="3860800"/>
            <a:ext cx="2587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1684337" y="3863975"/>
            <a:ext cx="1211263" cy="246062"/>
          </a:xfrm>
          <a:prstGeom prst="rect">
            <a:avLst/>
          </a:prstGeom>
          <a:solidFill>
            <a:srgbClr val="282C37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汉阳大道汽车超市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A7C679A8-1DD2-4820-B82F-AEF698B6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3490912" y="3582987"/>
            <a:ext cx="306388" cy="2460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2782887" y="2840037"/>
            <a:ext cx="954088" cy="246063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lvl="0" algn="ctr">
              <a:defRPr sz="1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华康金刚黑"/>
                <a:sym typeface="+mn-lt"/>
              </a:rPr>
              <a:t>武汉龙湖江宸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A7C679A8-1DD2-4820-B82F-AEF698B6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4787900" y="3994150"/>
            <a:ext cx="304800" cy="2476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4389437" y="4225925"/>
            <a:ext cx="698500" cy="246062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lvl="0" algn="ctr">
              <a:defRPr sz="1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华康金刚黑"/>
                <a:sym typeface="+mn-lt"/>
              </a:rPr>
              <a:t>汉街万达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A7C679A8-1DD2-4820-B82F-AEF698B6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981075" y="5213350"/>
            <a:ext cx="304800" cy="2476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561975" y="5405437"/>
            <a:ext cx="698500" cy="247650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lvl="0" algn="ctr">
              <a:defRPr sz="1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华康金刚黑"/>
                <a:sym typeface="+mn-lt"/>
              </a:rPr>
              <a:t>经开</a:t>
            </a:r>
            <a:r>
              <a:rPr lang="zh-CN" altLang="en-US" dirty="0" smtClean="0">
                <a:solidFill>
                  <a:prstClr val="white"/>
                </a:solidFill>
                <a:latin typeface="+mn-lt"/>
                <a:ea typeface="华康金刚黑"/>
                <a:sym typeface="+mn-lt"/>
              </a:rPr>
              <a:t>万达</a:t>
            </a:r>
            <a:endParaRPr lang="zh-CN" altLang="en-US" dirty="0">
              <a:solidFill>
                <a:prstClr val="white"/>
              </a:solidFill>
              <a:latin typeface="+mn-lt"/>
              <a:ea typeface="华康金刚黑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A7C679A8-1DD2-4820-B82F-AEF698B6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1876425" y="4084637"/>
            <a:ext cx="306387" cy="2476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1833562" y="4330700"/>
            <a:ext cx="696913" cy="246062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lvl="0" algn="ctr">
              <a:defRPr sz="1000" b="1">
                <a:solidFill>
                  <a:schemeClr val="bg1"/>
                </a:solidFill>
                <a:cs typeface="+mn-ea"/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华康金刚黑"/>
                <a:sym typeface="+mn-lt"/>
              </a:rPr>
              <a:t>摩尔城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6" t="6950" r="21301" b="8002"/>
          <a:stretch>
            <a:fillRect/>
          </a:stretch>
        </p:blipFill>
        <p:spPr bwMode="auto">
          <a:xfrm>
            <a:off x="1684337" y="4621212"/>
            <a:ext cx="2603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9FDAF11E-02C4-42DF-9C59-2F664D64903F}"/>
              </a:ext>
            </a:extLst>
          </p:cNvPr>
          <p:cNvSpPr txBox="1"/>
          <p:nvPr/>
        </p:nvSpPr>
        <p:spPr>
          <a:xfrm>
            <a:off x="1681162" y="4862512"/>
            <a:ext cx="696913" cy="246063"/>
          </a:xfrm>
          <a:prstGeom prst="rect">
            <a:avLst/>
          </a:prstGeom>
          <a:solidFill>
            <a:srgbClr val="282C37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prstClr val="white"/>
                </a:solidFill>
                <a:latin typeface="+mn-lt"/>
                <a:ea typeface="华康金刚黑"/>
                <a:cs typeface="+mn-ea"/>
                <a:sym typeface="+mn-lt"/>
              </a:rPr>
              <a:t>四新万达</a:t>
            </a:r>
          </a:p>
        </p:txBody>
      </p:sp>
      <p:graphicFrame>
        <p:nvGraphicFramePr>
          <p:cNvPr id="57" name="表格 56"/>
          <p:cNvGraphicFramePr>
            <a:graphicFrameLocks noGrp="1"/>
          </p:cNvGraphicFramePr>
          <p:nvPr>
            <p:extLst/>
          </p:nvPr>
        </p:nvGraphicFramePr>
        <p:xfrm>
          <a:off x="466725" y="6264275"/>
          <a:ext cx="3390899" cy="590550"/>
        </p:xfrm>
        <a:graphic>
          <a:graphicData uri="http://schemas.openxmlformats.org/drawingml/2006/table">
            <a:tbl>
              <a:tblPr/>
              <a:tblGrid>
                <a:gridCol w="41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7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品牌</a:t>
                      </a: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计划开店</a:t>
                      </a: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 已定店</a:t>
                      </a: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目标</a:t>
                      </a: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岚图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ea"/>
                        <a:sym typeface="+mn-lt"/>
                      </a:endParaRP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ea"/>
                        <a:sym typeface="+mn-lt"/>
                      </a:endParaRP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3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ea"/>
                        <a:sym typeface="+mn-lt"/>
                      </a:endParaRP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ea"/>
                          <a:sym typeface="+mn-lt"/>
                        </a:rPr>
                        <a:t>696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ea"/>
                        <a:sym typeface="+mn-lt"/>
                      </a:endParaRPr>
                    </a:p>
                  </a:txBody>
                  <a:tcPr marL="7622" marR="7622" marT="76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五角星 57"/>
          <p:cNvSpPr/>
          <p:nvPr/>
        </p:nvSpPr>
        <p:spPr>
          <a:xfrm>
            <a:off x="6542087" y="5943600"/>
            <a:ext cx="309563" cy="290512"/>
          </a:xfrm>
          <a:prstGeom prst="star5">
            <a:avLst/>
          </a:prstGeom>
          <a:solidFill>
            <a:srgbClr val="FF0000"/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6775450" y="6164262"/>
            <a:ext cx="869950" cy="2301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保利广场</a:t>
            </a:r>
          </a:p>
        </p:txBody>
      </p:sp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2219"/>
              </p:ext>
            </p:extLst>
          </p:nvPr>
        </p:nvGraphicFramePr>
        <p:xfrm>
          <a:off x="8511484" y="2267520"/>
          <a:ext cx="3529012" cy="35512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7836">
                  <a:extLst>
                    <a:ext uri="{9D8B030D-6E8A-4147-A177-3AD203B41FA5}">
                      <a16:colId xmlns:a16="http://schemas.microsoft.com/office/drawing/2014/main" val="3423332363"/>
                    </a:ext>
                  </a:extLst>
                </a:gridCol>
                <a:gridCol w="1791176">
                  <a:extLst>
                    <a:ext uri="{9D8B030D-6E8A-4147-A177-3AD203B41FA5}">
                      <a16:colId xmlns:a16="http://schemas.microsoft.com/office/drawing/2014/main" val="3410862492"/>
                    </a:ext>
                  </a:extLst>
                </a:gridCol>
              </a:tblGrid>
              <a:tr h="31562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特斯拉  </a:t>
                      </a:r>
                      <a:r>
                        <a:rPr lang="en-US" altLang="zh-CN" sz="900" dirty="0" smtClean="0">
                          <a:solidFill>
                            <a:schemeClr val="bg1"/>
                          </a:solidFill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900" dirty="0" smtClean="0">
                          <a:solidFill>
                            <a:schemeClr val="bg1"/>
                          </a:solidFill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家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理想</a:t>
                      </a:r>
                      <a:r>
                        <a:rPr kumimoji="0" lang="en-US" altLang="zh-CN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 10</a:t>
                      </a:r>
                      <a:r>
                        <a:rPr kumimoji="0" lang="zh-CN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</a:t>
                      </a:r>
                      <a:endParaRPr kumimoji="0" lang="zh-CN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90459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1.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光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谷体验中心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1.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武汉天地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盛荟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51292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2.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天地壹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方体验店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2.K11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47518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3.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凯德</a:t>
                      </a: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1818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体验店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3.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荟聚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中心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48150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蔚来</a:t>
                      </a:r>
                      <a:r>
                        <a:rPr kumimoji="0" lang="en-US" altLang="zh-CN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 </a:t>
                      </a:r>
                      <a:r>
                        <a:rPr kumimoji="0" lang="en-US" altLang="zh-CN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4</a:t>
                      </a:r>
                      <a:r>
                        <a:rPr kumimoji="0" lang="zh-CN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家</a:t>
                      </a:r>
                      <a:endParaRPr kumimoji="0" lang="en-US" altLang="zh-CN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03BC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4.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光谷世界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城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27783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1.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汉街万达广场店（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CS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5.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江宸天街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81053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2.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壹方店（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CS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6.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汉街万达（临时）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09641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3.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武汉黄金口（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CS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7.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经开万达（临时）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48215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4</a:t>
                      </a: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武汉新世界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广场（</a:t>
                      </a: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CS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8.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摩尔城（临时）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37676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9.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绿地缤纷城（临时）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57038"/>
                  </a:ext>
                </a:extLst>
              </a:tr>
              <a:tr h="3235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ea"/>
                          <a:sym typeface="+mn-lt"/>
                        </a:rPr>
                        <a:t>10.</a:t>
                      </a:r>
                      <a:r>
                        <a:rPr kumimoji="0" lang="zh-CN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金地广场（临时）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ea"/>
                        <a:sym typeface="+mn-lt"/>
                      </a:endParaRPr>
                    </a:p>
                  </a:txBody>
                  <a:tcPr marL="91459" marR="91459" marT="45708" marB="45708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9225"/>
                  </a:ext>
                </a:extLst>
              </a:tr>
            </a:tbl>
          </a:graphicData>
        </a:graphic>
      </p:graphicFrame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D71DA0D1-999F-4B0B-BDD6-1402CC4CA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34626"/>
              </p:ext>
            </p:extLst>
          </p:nvPr>
        </p:nvGraphicFramePr>
        <p:xfrm>
          <a:off x="8511484" y="5881961"/>
          <a:ext cx="3529012" cy="982662"/>
        </p:xfrm>
        <a:graphic>
          <a:graphicData uri="http://schemas.openxmlformats.org/drawingml/2006/table">
            <a:tbl>
              <a:tblPr/>
              <a:tblGrid>
                <a:gridCol w="261504">
                  <a:extLst>
                    <a:ext uri="{9D8B030D-6E8A-4147-A177-3AD203B41FA5}">
                      <a16:colId xmlns:a16="http://schemas.microsoft.com/office/drawing/2014/main" val="761562503"/>
                    </a:ext>
                  </a:extLst>
                </a:gridCol>
                <a:gridCol w="608865">
                  <a:extLst>
                    <a:ext uri="{9D8B030D-6E8A-4147-A177-3AD203B41FA5}">
                      <a16:colId xmlns:a16="http://schemas.microsoft.com/office/drawing/2014/main" val="1671708365"/>
                    </a:ext>
                  </a:extLst>
                </a:gridCol>
                <a:gridCol w="1153342">
                  <a:extLst>
                    <a:ext uri="{9D8B030D-6E8A-4147-A177-3AD203B41FA5}">
                      <a16:colId xmlns:a16="http://schemas.microsoft.com/office/drawing/2014/main" val="2571504342"/>
                    </a:ext>
                  </a:extLst>
                </a:gridCol>
                <a:gridCol w="783677">
                  <a:extLst>
                    <a:ext uri="{9D8B030D-6E8A-4147-A177-3AD203B41FA5}">
                      <a16:colId xmlns:a16="http://schemas.microsoft.com/office/drawing/2014/main" val="2502123103"/>
                    </a:ext>
                  </a:extLst>
                </a:gridCol>
                <a:gridCol w="721624">
                  <a:extLst>
                    <a:ext uri="{9D8B030D-6E8A-4147-A177-3AD203B41FA5}">
                      <a16:colId xmlns:a16="http://schemas.microsoft.com/office/drawing/2014/main" val="1653333755"/>
                    </a:ext>
                  </a:extLst>
                </a:gridCol>
              </a:tblGrid>
              <a:tr h="28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序号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品牌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2021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年上险量</a:t>
                      </a:r>
                      <a:endParaRPr lang="zh-CN" alt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2021</a:t>
                      </a:r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网点数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店均月销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21474"/>
                  </a:ext>
                </a:extLst>
              </a:tr>
              <a:tr h="231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蔚来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1358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4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26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52410"/>
                  </a:ext>
                </a:extLst>
              </a:tr>
              <a:tr h="231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Tesla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5538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3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103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14572"/>
                  </a:ext>
                </a:extLst>
              </a:tr>
              <a:tr h="231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3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理想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1643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8+2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51</a:t>
                      </a:r>
                    </a:p>
                  </a:txBody>
                  <a:tcPr marL="6351" marR="6351" marT="63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53775"/>
                  </a:ext>
                </a:extLst>
              </a:tr>
            </a:tbl>
          </a:graphicData>
        </a:graphic>
      </p:graphicFrame>
      <p:pic>
        <p:nvPicPr>
          <p:cNvPr id="62" name="图片 61">
            <a:extLst>
              <a:ext uri="{FF2B5EF4-FFF2-40B4-BE49-F238E27FC236}">
                <a16:creationId xmlns:a16="http://schemas.microsoft.com/office/drawing/2014/main" id="{A7C679A8-1DD2-4820-B82F-AEF698B63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9" t="7455" r="1915" b="355"/>
          <a:stretch/>
        </p:blipFill>
        <p:spPr>
          <a:xfrm>
            <a:off x="4497387" y="3349625"/>
            <a:ext cx="304800" cy="24606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F8E90A86-A408-4CB1-BE44-2035D7318B35}"/>
              </a:ext>
            </a:extLst>
          </p:cNvPr>
          <p:cNvSpPr txBox="1"/>
          <p:nvPr/>
        </p:nvSpPr>
        <p:spPr>
          <a:xfrm>
            <a:off x="4799012" y="3346450"/>
            <a:ext cx="914400" cy="246062"/>
          </a:xfrm>
          <a:prstGeom prst="rect">
            <a:avLst/>
          </a:prstGeom>
          <a:solidFill>
            <a:srgbClr val="0070C0"/>
          </a:solidFill>
          <a:ln w="6350"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绿地缤纷城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335360" y="325670"/>
            <a:ext cx="2042715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65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3.1 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竞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品分布及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拟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建场地落位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(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●为拟建场地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)</a:t>
            </a:r>
            <a:endParaRPr lang="zh-CN" altLang="en-US" sz="1600" b="1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" name="椭圆 1"/>
          <p:cNvSpPr/>
          <p:nvPr/>
        </p:nvSpPr>
        <p:spPr bwMode="ltGray">
          <a:xfrm>
            <a:off x="1874837" y="3392487"/>
            <a:ext cx="422274" cy="422274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C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6" name="椭圆 65"/>
          <p:cNvSpPr/>
          <p:nvPr/>
        </p:nvSpPr>
        <p:spPr bwMode="ltGray">
          <a:xfrm>
            <a:off x="5421313" y="3659021"/>
            <a:ext cx="422274" cy="422274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V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6" name="矩形 55"/>
          <p:cNvSpPr/>
          <p:nvPr/>
        </p:nvSpPr>
        <p:spPr bwMode="ltGray">
          <a:xfrm>
            <a:off x="5944952" y="1063623"/>
            <a:ext cx="2542828" cy="528268"/>
          </a:xfrm>
          <a:prstGeom prst="rect">
            <a:avLst/>
          </a:prstGeom>
          <a:solidFill>
            <a:schemeClr val="accent3">
              <a:alpha val="54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椭圆 66"/>
          <p:cNvSpPr/>
          <p:nvPr/>
        </p:nvSpPr>
        <p:spPr bwMode="ltGray">
          <a:xfrm>
            <a:off x="6012436" y="1211441"/>
            <a:ext cx="247199" cy="247199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C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9" name="椭圆 68"/>
          <p:cNvSpPr/>
          <p:nvPr/>
        </p:nvSpPr>
        <p:spPr bwMode="ltGray">
          <a:xfrm>
            <a:off x="6895496" y="1211441"/>
            <a:ext cx="247199" cy="247199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V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0" name="椭圆 69"/>
          <p:cNvSpPr/>
          <p:nvPr/>
        </p:nvSpPr>
        <p:spPr bwMode="ltGray">
          <a:xfrm>
            <a:off x="7680816" y="1211441"/>
            <a:ext cx="247199" cy="247199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T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247372" y="122609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n-ea"/>
              </a:rPr>
              <a:t>中心</a:t>
            </a:r>
            <a:endParaRPr lang="zh-CN" altLang="en-US" sz="1200" dirty="0"/>
          </a:p>
        </p:txBody>
      </p:sp>
      <p:sp>
        <p:nvSpPr>
          <p:cNvPr id="72" name="矩形 71"/>
          <p:cNvSpPr/>
          <p:nvPr/>
        </p:nvSpPr>
        <p:spPr>
          <a:xfrm>
            <a:off x="7126048" y="1231726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n-ea"/>
              </a:rPr>
              <a:t>空间</a:t>
            </a:r>
            <a:endParaRPr lang="zh-CN" altLang="en-US" sz="1200" dirty="0"/>
          </a:p>
        </p:txBody>
      </p:sp>
      <p:sp>
        <p:nvSpPr>
          <p:cNvPr id="73" name="矩形 72"/>
          <p:cNvSpPr/>
          <p:nvPr/>
        </p:nvSpPr>
        <p:spPr>
          <a:xfrm>
            <a:off x="7906572" y="1231436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n-ea"/>
              </a:rPr>
              <a:t>展厅</a:t>
            </a:r>
            <a:endParaRPr lang="zh-CN" altLang="en-US" sz="1200" dirty="0"/>
          </a:p>
        </p:txBody>
      </p:sp>
      <p:sp>
        <p:nvSpPr>
          <p:cNvPr id="74" name="椭圆 73"/>
          <p:cNvSpPr/>
          <p:nvPr/>
        </p:nvSpPr>
        <p:spPr bwMode="ltGray">
          <a:xfrm>
            <a:off x="5421313" y="2574925"/>
            <a:ext cx="422274" cy="422274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T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三</a:t>
            </a:r>
            <a:r>
              <a:rPr lang="en-US" altLang="zh-CN" smtClean="0"/>
              <a:t>.</a:t>
            </a:r>
            <a:r>
              <a:rPr lang="zh-CN" altLang="en-US" smtClean="0"/>
              <a:t>拟建店概述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99878"/>
              </p:ext>
            </p:extLst>
          </p:nvPr>
        </p:nvGraphicFramePr>
        <p:xfrm>
          <a:off x="983432" y="1568269"/>
          <a:ext cx="10657184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309">
                  <a:extLst>
                    <a:ext uri="{9D8B030D-6E8A-4147-A177-3AD203B41FA5}">
                      <a16:colId xmlns:a16="http://schemas.microsoft.com/office/drawing/2014/main" val="651291381"/>
                    </a:ext>
                  </a:extLst>
                </a:gridCol>
                <a:gridCol w="1629123">
                  <a:extLst>
                    <a:ext uri="{9D8B030D-6E8A-4147-A177-3AD203B41FA5}">
                      <a16:colId xmlns:a16="http://schemas.microsoft.com/office/drawing/2014/main" val="1702443744"/>
                    </a:ext>
                  </a:extLst>
                </a:gridCol>
                <a:gridCol w="1629123">
                  <a:extLst>
                    <a:ext uri="{9D8B030D-6E8A-4147-A177-3AD203B41FA5}">
                      <a16:colId xmlns:a16="http://schemas.microsoft.com/office/drawing/2014/main" val="2474287244"/>
                    </a:ext>
                  </a:extLst>
                </a:gridCol>
                <a:gridCol w="1629123">
                  <a:extLst>
                    <a:ext uri="{9D8B030D-6E8A-4147-A177-3AD203B41FA5}">
                      <a16:colId xmlns:a16="http://schemas.microsoft.com/office/drawing/2014/main" val="2002246580"/>
                    </a:ext>
                  </a:extLst>
                </a:gridCol>
                <a:gridCol w="1629123">
                  <a:extLst>
                    <a:ext uri="{9D8B030D-6E8A-4147-A177-3AD203B41FA5}">
                      <a16:colId xmlns:a16="http://schemas.microsoft.com/office/drawing/2014/main" val="3785404420"/>
                    </a:ext>
                  </a:extLst>
                </a:gridCol>
                <a:gridCol w="1629123">
                  <a:extLst>
                    <a:ext uri="{9D8B030D-6E8A-4147-A177-3AD203B41FA5}">
                      <a16:colId xmlns:a16="http://schemas.microsoft.com/office/drawing/2014/main" val="3750850021"/>
                    </a:ext>
                  </a:extLst>
                </a:gridCol>
                <a:gridCol w="1668260">
                  <a:extLst>
                    <a:ext uri="{9D8B030D-6E8A-4147-A177-3AD203B41FA5}">
                      <a16:colId xmlns:a16="http://schemas.microsoft.com/office/drawing/2014/main" val="938560834"/>
                    </a:ext>
                  </a:extLst>
                </a:gridCol>
              </a:tblGrid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序号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类型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场地位置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地址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面积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租金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预计可营业日期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745022"/>
                  </a:ext>
                </a:extLst>
              </a:tr>
              <a:tr h="817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①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全功能用户中心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XX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汽车商圈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㎡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万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70824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②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岚图空间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XX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永旺欢乐城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㎡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万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233655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③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展厅店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XX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龙湖天街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㎡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万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105337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④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展厅店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XX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万象汇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50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㎡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12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万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/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月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30154"/>
                  </a:ext>
                </a:extLst>
              </a:tr>
              <a:tr h="8142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⑤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展厅店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XX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万象城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45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㎡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12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万</a:t>
                      </a: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/</a:t>
                      </a:r>
                      <a:r>
                        <a:rPr kumimoji="0" lang="zh-CN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华康金刚黑"/>
                          <a:cs typeface="+mn-cs"/>
                        </a:rPr>
                        <a:t>月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华康金刚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44654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911424" y="1214053"/>
            <a:ext cx="25922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>
              <a:lnSpc>
                <a:spcPct val="90000"/>
              </a:lnSpc>
              <a:spcBef>
                <a:spcPct val="0"/>
              </a:spcBef>
            </a:pPr>
            <a:r>
              <a:rPr lang="en-US" altLang="zh-CN" sz="1600" b="1" dirty="0" smtClean="0">
                <a:latin typeface="+mn-ea"/>
              </a:rPr>
              <a:t>3.2</a:t>
            </a:r>
            <a:r>
              <a:rPr lang="zh-CN" altLang="en-US" sz="1600" b="1" dirty="0" smtClean="0">
                <a:latin typeface="+mn-ea"/>
              </a:rPr>
              <a:t>拟建场地情况</a:t>
            </a:r>
            <a:endParaRPr lang="zh-CN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64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09550"/>
              </p:ext>
            </p:extLst>
          </p:nvPr>
        </p:nvGraphicFramePr>
        <p:xfrm>
          <a:off x="623393" y="1196752"/>
          <a:ext cx="7056783" cy="5328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</a:t>
                      </a:r>
                      <a:r>
                        <a:rPr lang="zh-CN" alt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申请城市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省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（市）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市</a:t>
                      </a:r>
                      <a:r>
                        <a:rPr lang="en-US" altLang="zh-CN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县</a:t>
                      </a:r>
                      <a:endParaRPr lang="zh-CN" alt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拟建店详细地址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拟建店位置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汽车城、汽车交易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市场    □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汽车一条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街    □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主干道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□商业区      □住宅区     □其它</a:t>
                      </a:r>
                      <a:r>
                        <a:rPr lang="en-US" altLang="zh-CN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_______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拟建店所在商圈概况</a:t>
                      </a:r>
                      <a:endParaRPr lang="en-US" altLang="zh-CN" sz="1000" b="1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商圈名称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形成时间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418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规模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排名</a:t>
                      </a:r>
                      <a:endParaRPr lang="en-US" altLang="zh-CN" sz="100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/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（基于商圈总销量）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4S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店数量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品牌明细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rtl="0" fontAlgn="ctr"/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场地来源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□已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购买           □已租赁           □意向购买        □意向租赁         □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</a:t>
                      </a:r>
                      <a:r>
                        <a:rPr lang="en-US" altLang="zh-CN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_________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场地性质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□工业用地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□商业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用地           □农业用地         □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</a:t>
                      </a:r>
                      <a:r>
                        <a:rPr lang="en-US" altLang="zh-CN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_________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租赁期限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日至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zh-CN" alt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建设方式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622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□新建                    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改建                   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建设周期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622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日至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zh-CN" alt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74911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建店场地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情况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全功能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用户中心填写）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/>
            </a:r>
            <a:br>
              <a:rPr lang="zh-CN" altLang="en-US" sz="1600" b="1" dirty="0">
                <a:solidFill>
                  <a:srgbClr val="FF0000"/>
                </a:solidFill>
                <a:latin typeface="+mn-ea"/>
              </a:rPr>
            </a:b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99699"/>
              </p:ext>
            </p:extLst>
          </p:nvPr>
        </p:nvGraphicFramePr>
        <p:xfrm>
          <a:off x="7932628" y="1196755"/>
          <a:ext cx="4068027" cy="5328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4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97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全功能用户中心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CN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05105"/>
                  </a:ext>
                </a:extLst>
              </a:tr>
              <a:tr h="35274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新建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改建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土地临街</a:t>
                      </a:r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宽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m)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建筑临街宽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54">
                <a:tc vMerge="1"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建筑进深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472">
                <a:tc rowSpan="2">
                  <a:txBody>
                    <a:bodyPr/>
                    <a:lstStyle/>
                    <a:p>
                      <a:pPr marL="0" marR="0" indent="0" algn="ctr" defTabSz="6095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土地进深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(m)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建筑高度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展厅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472">
                <a:tc vMerge="1"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售后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472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建筑限高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(m)</a:t>
                      </a:r>
                      <a:endParaRPr lang="en-US" altLang="zh-CN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车辆展示区</a:t>
                      </a:r>
                    </a:p>
                    <a:p>
                      <a:pPr algn="ctr" rtl="0" fontAlgn="ctr"/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现有面积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(m</a:t>
                      </a:r>
                      <a:r>
                        <a:rPr lang="en-US" altLang="zh-CN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CN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7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办公区域</a:t>
                      </a:r>
                      <a:endParaRPr lang="en-US" altLang="zh-CN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现有面积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(m2)</a:t>
                      </a:r>
                      <a:endParaRPr lang="en-US" altLang="zh-CN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472">
                <a:tc vMerge="1"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售后现有面积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</a:t>
                      </a:r>
                      <a:r>
                        <a:rPr lang="en-US" sz="120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094">
                <a:tc>
                  <a:txBody>
                    <a:bodyPr/>
                    <a:lstStyle/>
                    <a:p>
                      <a:pPr marL="0" marR="0" indent="0" algn="ctr" defTabSz="6095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土地面积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(m</a:t>
                      </a:r>
                      <a:r>
                        <a:rPr lang="en-US" altLang="zh-CN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2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)</a:t>
                      </a:r>
                      <a:endParaRPr lang="en-US" altLang="zh-CN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建筑总面积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</a:t>
                      </a:r>
                      <a:r>
                        <a:rPr lang="en-US" sz="120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5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52208"/>
              </p:ext>
            </p:extLst>
          </p:nvPr>
        </p:nvGraphicFramePr>
        <p:xfrm>
          <a:off x="758488" y="1594423"/>
          <a:ext cx="5919425" cy="4242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</a:t>
                      </a:r>
                      <a:r>
                        <a:rPr lang="zh-CN" alt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申请城市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省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（市）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市</a:t>
                      </a:r>
                      <a:r>
                        <a:rPr lang="en-US" altLang="zh-CN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县</a:t>
                      </a:r>
                      <a:endParaRPr lang="zh-CN" alt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拟建店详细地址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拟建店位置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□一层（以商场主出入口楼层为界定）     □其他楼层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主力店品牌明细</a:t>
                      </a:r>
                      <a:endParaRPr lang="zh-CN" altLang="en-US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场地来源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已租赁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意向租赁         □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其他</a:t>
                      </a:r>
                      <a:r>
                        <a:rPr lang="en-US" altLang="zh-CN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_________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endParaRPr lang="zh-CN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租赁期限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日至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zh-CN" altLang="en-US" sz="1000" b="0" i="0" u="sng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建设周期</a:t>
                      </a:r>
                      <a:endParaRPr lang="zh-CN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62202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日至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zh-CN" altLang="en-US" sz="1000" u="sng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zh-CN" alt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zh-CN" alt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672" marR="6672" marT="6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874911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26441" y="1228153"/>
            <a:ext cx="966384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建店场地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情况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（岚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图空间填写）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/>
            </a:r>
            <a:br>
              <a:rPr lang="zh-CN" altLang="en-US" sz="1600" b="1" dirty="0">
                <a:solidFill>
                  <a:srgbClr val="FF0000"/>
                </a:solidFill>
                <a:latin typeface="+mn-ea"/>
              </a:rPr>
            </a:b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34424"/>
              </p:ext>
            </p:extLst>
          </p:nvPr>
        </p:nvGraphicFramePr>
        <p:xfrm>
          <a:off x="7176120" y="1583647"/>
          <a:ext cx="3312368" cy="4253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48310824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73885809"/>
                    </a:ext>
                  </a:extLst>
                </a:gridCol>
              </a:tblGrid>
              <a:tr h="311258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岚图空间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zh-CN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29800"/>
                  </a:ext>
                </a:extLst>
              </a:tr>
              <a:tr h="281542">
                <a:tc gridSpan="2" vMerge="1">
                  <a:txBody>
                    <a:bodyPr/>
                    <a:lstStyle/>
                    <a:p>
                      <a:pPr algn="ctr" rtl="0" fontAlgn="ctr"/>
                      <a:endParaRPr lang="zh-CN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zh-CN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36380"/>
                  </a:ext>
                </a:extLst>
              </a:tr>
              <a:tr h="3026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物业临街</a:t>
                      </a:r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宽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082543"/>
                  </a:ext>
                </a:extLst>
              </a:tr>
              <a:tr h="317069">
                <a:tc vMerge="1"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613836"/>
                  </a:ext>
                </a:extLst>
              </a:tr>
              <a:tr h="514387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物业进深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461055"/>
                  </a:ext>
                </a:extLst>
              </a:tr>
              <a:tr h="514387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01976"/>
                  </a:ext>
                </a:extLst>
              </a:tr>
              <a:tr h="514387">
                <a:tc rowSpan="3">
                  <a:txBody>
                    <a:bodyPr/>
                    <a:lstStyle/>
                    <a:p>
                      <a:pPr marL="0" marR="0" indent="0" algn="ctr" defTabSz="6095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物业内高度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(m)</a:t>
                      </a:r>
                      <a:endParaRPr lang="en-US" altLang="zh-CN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181670"/>
                  </a:ext>
                </a:extLst>
              </a:tr>
              <a:tr h="514387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346282"/>
                  </a:ext>
                </a:extLst>
              </a:tr>
              <a:tr h="514387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326895"/>
                  </a:ext>
                </a:extLst>
              </a:tr>
              <a:tr h="468590">
                <a:tc>
                  <a:txBody>
                    <a:bodyPr/>
                    <a:lstStyle/>
                    <a:p>
                      <a:pPr marL="0" marR="0" indent="0" algn="ctr" defTabSz="6095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建筑总面积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(m</a:t>
                      </a:r>
                      <a:r>
                        <a:rPr lang="en-US" altLang="zh-CN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CN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626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1063448"/>
            <a:ext cx="966384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建店场地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情况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（展厅店填写）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/>
            </a:r>
            <a:br>
              <a:rPr lang="zh-CN" altLang="en-US" sz="1600" b="1" dirty="0">
                <a:solidFill>
                  <a:srgbClr val="FF0000"/>
                </a:solidFill>
                <a:latin typeface="+mn-ea"/>
              </a:rPr>
            </a:b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95572"/>
              </p:ext>
            </p:extLst>
          </p:nvPr>
        </p:nvGraphicFramePr>
        <p:xfrm>
          <a:off x="767408" y="1484784"/>
          <a:ext cx="10153129" cy="489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664">
                  <a:extLst>
                    <a:ext uri="{9D8B030D-6E8A-4147-A177-3AD203B41FA5}">
                      <a16:colId xmlns:a16="http://schemas.microsoft.com/office/drawing/2014/main" val="1217600870"/>
                    </a:ext>
                  </a:extLst>
                </a:gridCol>
                <a:gridCol w="2181664">
                  <a:extLst>
                    <a:ext uri="{9D8B030D-6E8A-4147-A177-3AD203B41FA5}">
                      <a16:colId xmlns:a16="http://schemas.microsoft.com/office/drawing/2014/main" val="1499496092"/>
                    </a:ext>
                  </a:extLst>
                </a:gridCol>
                <a:gridCol w="2181664">
                  <a:extLst>
                    <a:ext uri="{9D8B030D-6E8A-4147-A177-3AD203B41FA5}">
                      <a16:colId xmlns:a16="http://schemas.microsoft.com/office/drawing/2014/main" val="3036891523"/>
                    </a:ext>
                  </a:extLst>
                </a:gridCol>
              </a:tblGrid>
              <a:tr h="376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序号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770542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项目名称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万达高新广场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项目地址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XXXXX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346623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项目体量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500882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项目客流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96609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铺位楼层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F1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（项目共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层，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B2-F3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铺位位置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中庭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853171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铺位面积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360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铺位长宽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10m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8m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512112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项目租金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890573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项目租期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762314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入驻时间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682097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marL="0" marR="0" lvl="0" indent="0" algn="ctr" defTabSz="60896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项目内竞品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820" marR="8820" marT="88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小鹏、特斯拉、理想（展位）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608965" rtl="0" eaLnBrk="1" fontAlgn="ctr" latinLnBrk="0" hangingPunct="1"/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081" marR="10081" marT="10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76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1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5680" y="3068960"/>
            <a:ext cx="5912180" cy="967322"/>
          </a:xfrm>
        </p:spPr>
        <p:txBody>
          <a:bodyPr/>
          <a:lstStyle/>
          <a:p>
            <a:r>
              <a:rPr lang="zh-CN" altLang="en-US" dirty="0" smtClean="0"/>
              <a:t>全功能用户中心场地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4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16664" y="3656303"/>
            <a:ext cx="659401" cy="2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拟建店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9984363"/>
              </p:ext>
            </p:extLst>
          </p:nvPr>
        </p:nvGraphicFramePr>
        <p:xfrm>
          <a:off x="6242638" y="1302316"/>
          <a:ext cx="5447616" cy="2054294"/>
        </p:xfrm>
        <a:graphic>
          <a:graphicData uri="http://schemas.openxmlformats.org/drawingml/2006/table">
            <a:tbl>
              <a:tblPr>
                <a:effectLst/>
                <a:tableStyleId>{7DF18680-E054-41AD-8BC1-D1AEF772440D}</a:tableStyleId>
              </a:tblPr>
              <a:tblGrid>
                <a:gridCol w="81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2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</a:rPr>
                        <a:t>拟建店汽车商圈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方正兰亭中粗黑简体" panose="02000000000000000000"/>
                        <a:cs typeface="Times New Roman" panose="02020603050405020304" pitchFamily="18" charset="0"/>
                      </a:endParaRPr>
                    </a:p>
                  </a:txBody>
                  <a:tcPr marL="38305" marR="18817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</a:rPr>
                        <a:t>商圈排名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方正兰亭中粗黑简体" panose="02000000000000000000"/>
                        <a:cs typeface="Times New Roman" panose="02020603050405020304" pitchFamily="18" charset="0"/>
                      </a:endParaRPr>
                    </a:p>
                  </a:txBody>
                  <a:tcPr marL="38305" marR="18817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</a:rPr>
                        <a:t>商圈销</a:t>
                      </a:r>
                      <a:endParaRPr kumimoji="0" lang="en-US" altLang="zh-CN" sz="1200" b="1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方正兰亭中粗黑简体" panose="0200000000000000000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</a:rPr>
                        <a:t>量占比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方正兰亭中粗黑简体" panose="02000000000000000000"/>
                        <a:cs typeface="Times New Roman" panose="02020603050405020304" pitchFamily="18" charset="0"/>
                      </a:endParaRPr>
                    </a:p>
                  </a:txBody>
                  <a:tcPr marL="38305" marR="18817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方正兰亭中粗黑简体" panose="0200000000000000000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  <a:cs typeface="Times New Roman" panose="02020603050405020304" pitchFamily="18" charset="0"/>
                        </a:rPr>
                        <a:t>新能源品牌店数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方正兰亭中粗黑简体" panose="02000000000000000000"/>
                        <a:cs typeface="Times New Roman" panose="02020603050405020304" pitchFamily="18" charset="0"/>
                      </a:endParaRPr>
                    </a:p>
                  </a:txBody>
                  <a:tcPr marL="38305" marR="18817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  <a:cs typeface="Times New Roman" panose="02020603050405020304" pitchFamily="18" charset="0"/>
                        </a:rPr>
                        <a:t>品牌明细</a:t>
                      </a:r>
                    </a:p>
                  </a:txBody>
                  <a:tcPr marL="38305" marR="18817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  <a:cs typeface="Times New Roman" panose="02020603050405020304" pitchFamily="18" charset="0"/>
                        </a:rPr>
                        <a:t>盐城森风汽车城</a:t>
                      </a:r>
                    </a:p>
                  </a:txBody>
                  <a:tcPr marL="10080" marR="10080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dirty="0"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1778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i="0" u="none" strike="noStrike" cap="none" normalizeH="0" baseline="0" dirty="0"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10080" marR="10080" marT="10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000" i="0" u="none" strike="noStrike" kern="1200" cap="none" normalizeH="0" baseline="0" dirty="0"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方正兰亭中粗黑简体" panose="02000000000000000000"/>
                        </a:rPr>
                        <a:t>小鹏，哪吒，比亚迪。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231489" y="3660129"/>
            <a:ext cx="5447616" cy="2433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80"/>
              </a:lnSpc>
            </a:pPr>
            <a:r>
              <a:rPr lang="zh-CN" altLang="en-US" sz="1600" dirty="0">
                <a:sym typeface="+mn-ea"/>
              </a:rPr>
              <a:t>森风</a:t>
            </a:r>
            <a:r>
              <a:rPr lang="zh-CN" altLang="zh-CN" sz="1600" dirty="0">
                <a:sym typeface="+mn-ea"/>
              </a:rPr>
              <a:t>汽车城是</a:t>
            </a:r>
            <a:r>
              <a:rPr lang="zh-CN" altLang="en-US" sz="1600" dirty="0">
                <a:sym typeface="+mn-ea"/>
              </a:rPr>
              <a:t>盐城</a:t>
            </a:r>
            <a:r>
              <a:rPr lang="zh-CN" altLang="zh-CN" sz="1600" dirty="0">
                <a:sym typeface="+mn-ea"/>
              </a:rPr>
              <a:t>市最大的汽车商圈</a:t>
            </a:r>
            <a:r>
              <a:rPr lang="zh-CN" altLang="en-US" sz="1600" dirty="0">
                <a:sym typeface="+mn-ea"/>
              </a:rPr>
              <a:t>，</a:t>
            </a:r>
            <a:r>
              <a:rPr lang="zh-CN" altLang="en-US" sz="1600" dirty="0"/>
              <a:t>政府整体经济发展趋势向东，森风汽车城位于城东；综合商业广场、汽车站、高铁站、城际轻轨等距离汽车城</a:t>
            </a:r>
            <a:r>
              <a:rPr lang="en-US" altLang="zh-CN" sz="1600" dirty="0"/>
              <a:t>3</a:t>
            </a:r>
            <a:r>
              <a:rPr lang="zh-CN" altLang="en-US" sz="1600" dirty="0"/>
              <a:t>公里左右；希望大道、新都路城市主干道路，毗邻盐城开发区高速出口、环城高架南环路入口，</a:t>
            </a:r>
            <a:r>
              <a:rPr lang="en-US" altLang="zh-CN" sz="1600" dirty="0"/>
              <a:t>2</a:t>
            </a:r>
            <a:r>
              <a:rPr lang="zh-CN" altLang="en-US" sz="1600" dirty="0"/>
              <a:t>公里左右；</a:t>
            </a:r>
          </a:p>
          <a:p>
            <a:pPr>
              <a:lnSpc>
                <a:spcPts val="2280"/>
              </a:lnSpc>
            </a:pPr>
            <a:r>
              <a:rPr lang="zh-CN" altLang="en-US" sz="1600" dirty="0"/>
              <a:t>较城西而言，城东以森风集团为主的汽车广场，合计</a:t>
            </a:r>
            <a:r>
              <a:rPr lang="en-US" altLang="zh-CN" sz="1600" dirty="0"/>
              <a:t>4S</a:t>
            </a:r>
            <a:r>
              <a:rPr lang="zh-CN" altLang="en-US" sz="1600" dirty="0"/>
              <a:t>店总数达</a:t>
            </a:r>
            <a:r>
              <a:rPr lang="en-US" altLang="zh-CN" sz="1600" dirty="0"/>
              <a:t>40</a:t>
            </a:r>
            <a:r>
              <a:rPr lang="zh-CN" altLang="en-US" sz="1600" dirty="0"/>
              <a:t>余家，城西合计不足</a:t>
            </a:r>
            <a:r>
              <a:rPr lang="en-US" altLang="zh-CN" sz="1600" dirty="0"/>
              <a:t>20</a:t>
            </a:r>
            <a:r>
              <a:rPr lang="zh-CN" altLang="en-US" sz="1600" dirty="0"/>
              <a:t>家，且分散！汽车城分两条中心道路，可环顾所有汽车品牌。</a:t>
            </a: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2" y="1314132"/>
            <a:ext cx="5653405" cy="47791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五角星 51"/>
          <p:cNvSpPr/>
          <p:nvPr/>
        </p:nvSpPr>
        <p:spPr>
          <a:xfrm>
            <a:off x="2359025" y="3603625"/>
            <a:ext cx="316230" cy="316230"/>
          </a:xfrm>
          <a:custGeom>
            <a:avLst/>
            <a:gdLst/>
            <a:ahLst/>
            <a:cxnLst>
              <a:cxn ang="0">
                <a:pos x="0" y="120789"/>
              </a:cxn>
              <a:cxn ang="0">
                <a:pos x="120790" y="120790"/>
              </a:cxn>
              <a:cxn ang="0">
                <a:pos x="158115" y="0"/>
              </a:cxn>
              <a:cxn ang="0">
                <a:pos x="195440" y="120790"/>
              </a:cxn>
              <a:cxn ang="0">
                <a:pos x="316230" y="120789"/>
              </a:cxn>
              <a:cxn ang="0">
                <a:pos x="218508" y="195440"/>
              </a:cxn>
              <a:cxn ang="0">
                <a:pos x="255835" y="316229"/>
              </a:cxn>
              <a:cxn ang="0">
                <a:pos x="158115" y="241577"/>
              </a:cxn>
              <a:cxn ang="0">
                <a:pos x="60395" y="316229"/>
              </a:cxn>
              <a:cxn ang="0">
                <a:pos x="97722" y="195440"/>
              </a:cxn>
              <a:cxn ang="0">
                <a:pos x="0" y="120789"/>
              </a:cxn>
            </a:cxnLst>
            <a:rect l="0" t="0" r="0" b="0"/>
            <a:pathLst>
              <a:path w="316230" h="316230">
                <a:moveTo>
                  <a:pt x="0" y="120789"/>
                </a:moveTo>
                <a:lnTo>
                  <a:pt x="120790" y="120790"/>
                </a:lnTo>
                <a:lnTo>
                  <a:pt x="158115" y="0"/>
                </a:lnTo>
                <a:lnTo>
                  <a:pt x="195440" y="120790"/>
                </a:lnTo>
                <a:lnTo>
                  <a:pt x="316230" y="120789"/>
                </a:lnTo>
                <a:lnTo>
                  <a:pt x="218508" y="195440"/>
                </a:lnTo>
                <a:lnTo>
                  <a:pt x="255835" y="316229"/>
                </a:lnTo>
                <a:lnTo>
                  <a:pt x="158115" y="241577"/>
                </a:lnTo>
                <a:lnTo>
                  <a:pt x="60395" y="316229"/>
                </a:lnTo>
                <a:lnTo>
                  <a:pt x="97722" y="195440"/>
                </a:lnTo>
                <a:lnTo>
                  <a:pt x="0" y="120789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标注 43"/>
          <p:cNvSpPr/>
          <p:nvPr/>
        </p:nvSpPr>
        <p:spPr>
          <a:xfrm>
            <a:off x="711835" y="2839720"/>
            <a:ext cx="1647190" cy="516890"/>
          </a:xfrm>
          <a:prstGeom prst="wedgeRectCallout">
            <a:avLst>
              <a:gd name="adj1" fmla="val 52042"/>
              <a:gd name="adj2" fmla="val 103866"/>
            </a:avLst>
          </a:prstGeom>
          <a:solidFill>
            <a:srgbClr val="FFF2CC"/>
          </a:solidFill>
          <a:ln w="12700">
            <a:noFill/>
          </a:ln>
        </p:spPr>
        <p:txBody>
          <a:bodyPr wrap="square" anchor="ctr"/>
          <a:lstStyle/>
          <a:p>
            <a:pPr algn="ctr">
              <a:lnSpc>
                <a:spcPct val="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dirty="0"/>
          </a:p>
          <a:p>
            <a:r>
              <a:rPr lang="zh-CN" altLang="en-US" sz="1400" dirty="0"/>
              <a:t>岚图</a:t>
            </a:r>
            <a:r>
              <a:rPr lang="zh-CN" altLang="en-US" sz="1400" dirty="0" smtClean="0"/>
              <a:t>汽车</a:t>
            </a:r>
            <a:r>
              <a:rPr lang="zh-CN" altLang="en-US" sz="1400" dirty="0"/>
              <a:t>候选场地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7547" y="917840"/>
            <a:ext cx="6579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3.3.1 </a:t>
            </a:r>
            <a:r>
              <a:rPr lang="zh-CN" altLang="en-US" dirty="0" smtClean="0"/>
              <a:t>拟建店所在商圈</a:t>
            </a:r>
            <a:endParaRPr lang="zh-CN" alt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</p:spTree>
    <p:extLst>
      <p:ext uri="{BB962C8B-B14F-4D97-AF65-F5344CB8AC3E}">
        <p14:creationId xmlns:p14="http://schemas.microsoft.com/office/powerpoint/2010/main" val="42735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7547" y="900951"/>
            <a:ext cx="6579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3.3.2 </a:t>
            </a:r>
            <a:r>
              <a:rPr lang="zh-CN" altLang="en-US" dirty="0" smtClean="0"/>
              <a:t>拟</a:t>
            </a:r>
            <a:r>
              <a:rPr lang="zh-CN" altLang="en-US" dirty="0"/>
              <a:t>建店所在商圈位置描述（汽车商圈）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803" y="1340768"/>
            <a:ext cx="10883781" cy="5184576"/>
          </a:xfrm>
          <a:prstGeom prst="rect">
            <a:avLst/>
          </a:prstGeom>
          <a:noFill/>
          <a:ln w="22225" algn="ctr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12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66" y="1678704"/>
            <a:ext cx="10122653" cy="420976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440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7547" y="900951"/>
            <a:ext cx="6579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3.3.3 </a:t>
            </a:r>
            <a:r>
              <a:rPr lang="zh-CN" altLang="en-US" dirty="0" smtClean="0"/>
              <a:t>拟</a:t>
            </a:r>
            <a:r>
              <a:rPr lang="zh-CN" altLang="en-US" dirty="0"/>
              <a:t>建店所在商圈位置描述（汽车商圈）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8803" y="1340768"/>
            <a:ext cx="10883781" cy="5184576"/>
            <a:chOff x="468803" y="1732886"/>
            <a:chExt cx="5771213" cy="4216394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622862" y="3438834"/>
              <a:ext cx="5510130" cy="31411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     梅  </a:t>
              </a: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市  口  路</a:t>
              </a: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567519" y="2024694"/>
              <a:ext cx="280371" cy="350957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东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四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 smtClean="0">
                  <a:solidFill>
                    <a:prstClr val="black"/>
                  </a:solidFill>
                  <a:latin typeface="宋体" panose="02010600030101010101" pitchFamily="2" charset="-122"/>
                </a:rPr>
                <a:t>环</a:t>
              </a:r>
              <a:endParaRPr lang="zh-CN" altLang="en-US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930870" y="3887456"/>
              <a:ext cx="1053949" cy="1397361"/>
            </a:xfrm>
            <a:prstGeom prst="rect">
              <a:avLst/>
            </a:prstGeom>
            <a:solidFill>
              <a:srgbClr val="1F497D">
                <a:lumMod val="40000"/>
                <a:lumOff val="60000"/>
                <a:alpha val="59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高档住宅区 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68803" y="1732886"/>
              <a:ext cx="5771213" cy="4216394"/>
            </a:xfrm>
            <a:prstGeom prst="rect">
              <a:avLst/>
            </a:prstGeom>
            <a:noFill/>
            <a:ln w="222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12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540553" y="2024694"/>
              <a:ext cx="277301" cy="350957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青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塔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西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512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dirty="0">
                  <a:solidFill>
                    <a:prstClr val="black"/>
                  </a:solidFill>
                  <a:latin typeface="宋体" panose="02010600030101010101" pitchFamily="2" charset="-122"/>
                </a:rPr>
                <a:t>路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473205" y="4223535"/>
              <a:ext cx="524928" cy="12056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汽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车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园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12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区</a:t>
              </a: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155" y="4908339"/>
              <a:ext cx="324371" cy="47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178" y="3888413"/>
              <a:ext cx="314138" cy="4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697545" y="2212595"/>
              <a:ext cx="649764" cy="880551"/>
            </a:xfrm>
            <a:prstGeom prst="rect">
              <a:avLst/>
            </a:prstGeom>
            <a:solidFill>
              <a:srgbClr val="1F497D">
                <a:lumMod val="40000"/>
                <a:lumOff val="60000"/>
                <a:alpha val="59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税务学校 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22138" y="2948569"/>
              <a:ext cx="1075438" cy="385718"/>
            </a:xfrm>
            <a:prstGeom prst="rect">
              <a:avLst/>
            </a:prstGeom>
            <a:solidFill>
              <a:srgbClr val="1F497D">
                <a:lumMod val="40000"/>
                <a:lumOff val="60000"/>
                <a:alpha val="59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大型商业区 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4174" y="3870135"/>
              <a:ext cx="741857" cy="1414683"/>
            </a:xfrm>
            <a:prstGeom prst="rect">
              <a:avLst/>
            </a:prstGeom>
            <a:solidFill>
              <a:srgbClr val="1F497D">
                <a:lumMod val="40000"/>
                <a:lumOff val="60000"/>
                <a:alpha val="59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高 档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住 宅 区 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20088" y="2087056"/>
              <a:ext cx="635439" cy="1256470"/>
            </a:xfrm>
            <a:prstGeom prst="rect">
              <a:avLst/>
            </a:prstGeom>
            <a:solidFill>
              <a:srgbClr val="1F497D">
                <a:lumMod val="40000"/>
                <a:lumOff val="60000"/>
                <a:alpha val="59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高档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住宅区 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907670" y="2216620"/>
              <a:ext cx="1053949" cy="876526"/>
            </a:xfrm>
            <a:prstGeom prst="rect">
              <a:avLst/>
            </a:prstGeom>
            <a:solidFill>
              <a:srgbClr val="1F497D">
                <a:lumMod val="40000"/>
                <a:lumOff val="60000"/>
                <a:alpha val="59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12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rPr>
                <a:t>高档住宅区 </a:t>
              </a:r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807" y="4446781"/>
              <a:ext cx="278324" cy="29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941" y="2584793"/>
              <a:ext cx="416463" cy="31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logo-faw-vw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583" y="2105533"/>
              <a:ext cx="371440" cy="33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73" y="4352860"/>
              <a:ext cx="299812" cy="36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512" y="3020170"/>
              <a:ext cx="201581" cy="31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73" y="4827499"/>
              <a:ext cx="318231" cy="47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u=888154368,2351072618&amp;fm=0&amp;gp=0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583" y="4587094"/>
              <a:ext cx="279348" cy="31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740557" y="2105533"/>
              <a:ext cx="304929" cy="479260"/>
              <a:chOff x="713" y="782"/>
              <a:chExt cx="364" cy="453"/>
            </a:xfrm>
          </p:grpSpPr>
          <p:sp>
            <p:nvSpPr>
              <p:cNvPr id="25" name="AutoShape 26"/>
              <p:cNvSpPr>
                <a:spLocks noChangeArrowheads="1"/>
              </p:cNvSpPr>
              <p:nvPr/>
            </p:nvSpPr>
            <p:spPr bwMode="auto">
              <a:xfrm>
                <a:off x="713" y="782"/>
                <a:ext cx="190" cy="453"/>
              </a:xfrm>
              <a:prstGeom prst="upArrow">
                <a:avLst>
                  <a:gd name="adj1" fmla="val 50000"/>
                  <a:gd name="adj2" fmla="val 59605"/>
                </a:avLst>
              </a:prstGeom>
              <a:solidFill>
                <a:srgbClr val="1F497D">
                  <a:lumMod val="60000"/>
                  <a:lumOff val="40000"/>
                </a:srgb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12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</a:endParaRP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849" y="887"/>
                <a:ext cx="228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12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N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 bwMode="auto">
            <a:xfrm>
              <a:off x="1978988" y="3887456"/>
              <a:ext cx="542419" cy="33607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0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岚图</a:t>
              </a:r>
              <a:endParaRPr lang="zh-CN" altLang="en-US" sz="1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圆角矩形标注 27"/>
            <p:cNvSpPr/>
            <p:nvPr/>
          </p:nvSpPr>
          <p:spPr bwMode="auto">
            <a:xfrm>
              <a:off x="1156806" y="3517823"/>
              <a:ext cx="1008112" cy="157227"/>
            </a:xfrm>
            <a:prstGeom prst="wedgeRoundRectCallout">
              <a:avLst>
                <a:gd name="adj1" fmla="val 74474"/>
                <a:gd name="adj2" fmla="val 201642"/>
                <a:gd name="adj3" fmla="val 16667"/>
              </a:avLst>
            </a:prstGeom>
            <a:solidFill>
              <a:srgbClr val="00B0F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lang="zh-CN" altLang="en-US" sz="8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拟建店位置</a:t>
              </a:r>
            </a:p>
          </p:txBody>
        </p:sp>
        <p:sp>
          <p:nvSpPr>
            <p:cNvPr id="29" name="Rectangle 55"/>
            <p:cNvSpPr/>
            <p:nvPr/>
          </p:nvSpPr>
          <p:spPr>
            <a:xfrm rot="19406769">
              <a:off x="1840566" y="3259575"/>
              <a:ext cx="3082482" cy="923330"/>
            </a:xfrm>
            <a:prstGeom prst="rect">
              <a:avLst/>
            </a:prstGeom>
            <a:solidFill>
              <a:srgbClr val="C0504D">
                <a:lumMod val="75000"/>
                <a:alpha val="26000"/>
              </a:srgbClr>
            </a:solidFill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黑体" pitchFamily="49" charset="-122"/>
                  <a:ea typeface="黑体" pitchFamily="49" charset="-122"/>
                </a:rPr>
                <a:t>范例</a:t>
              </a:r>
              <a:endParaRPr kumimoji="0" lang="en-US" altLang="zh-CN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</p:spTree>
    <p:extLst>
      <p:ext uri="{BB962C8B-B14F-4D97-AF65-F5344CB8AC3E}">
        <p14:creationId xmlns:p14="http://schemas.microsoft.com/office/powerpoint/2010/main" val="32674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20376" y="1431887"/>
            <a:ext cx="10832127" cy="5084624"/>
            <a:chOff x="6303557" y="1706358"/>
            <a:chExt cx="5567076" cy="4242922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6303557" y="1706358"/>
              <a:ext cx="5567076" cy="4242922"/>
            </a:xfrm>
            <a:prstGeom prst="rect">
              <a:avLst/>
            </a:prstGeom>
            <a:noFill/>
            <a:ln w="222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12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endParaRPr>
            </a:p>
          </p:txBody>
        </p:sp>
        <p:pic>
          <p:nvPicPr>
            <p:cNvPr id="4" name="图片 238" descr="00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9684" y="1806393"/>
              <a:ext cx="5414822" cy="4071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55"/>
            <p:cNvSpPr/>
            <p:nvPr/>
          </p:nvSpPr>
          <p:spPr>
            <a:xfrm rot="19406769">
              <a:off x="7545854" y="3318358"/>
              <a:ext cx="3082482" cy="923330"/>
            </a:xfrm>
            <a:prstGeom prst="rect">
              <a:avLst/>
            </a:prstGeom>
            <a:solidFill>
              <a:srgbClr val="C0504D">
                <a:lumMod val="75000"/>
                <a:alpha val="26000"/>
              </a:srgbClr>
            </a:solidFill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黑体" pitchFamily="49" charset="-122"/>
                  <a:ea typeface="黑体" pitchFamily="49" charset="-122"/>
                </a:rPr>
                <a:t>范例</a:t>
              </a:r>
              <a:endParaRPr kumimoji="0" lang="en-US" altLang="zh-CN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88601" y="2143047"/>
              <a:ext cx="2002847" cy="97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710081" y="5107140"/>
              <a:ext cx="748326" cy="735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61212" y="1008090"/>
            <a:ext cx="583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3.3.4 </a:t>
            </a:r>
            <a:r>
              <a:rPr lang="zh-CN" altLang="en-US" dirty="0" smtClean="0"/>
              <a:t>新建</a:t>
            </a:r>
            <a:r>
              <a:rPr lang="zh-CN" altLang="en-US" dirty="0"/>
              <a:t>场地红线图（需标明具体尺寸）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</p:spTree>
    <p:extLst>
      <p:ext uri="{BB962C8B-B14F-4D97-AF65-F5344CB8AC3E}">
        <p14:creationId xmlns:p14="http://schemas.microsoft.com/office/powerpoint/2010/main" val="2594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26" y="1700808"/>
            <a:ext cx="7147382" cy="2235582"/>
          </a:xfrm>
        </p:spPr>
        <p:txBody>
          <a:bodyPr/>
          <a:lstStyle/>
          <a:p>
            <a:r>
              <a:rPr lang="zh-CN" altLang="en-US" b="1" dirty="0" smtClean="0">
                <a:latin typeface="+mj-ea"/>
                <a:ea typeface="+mj-ea"/>
              </a:rPr>
              <a:t>一</a:t>
            </a:r>
            <a:r>
              <a:rPr lang="en-US" altLang="zh-CN" b="1" dirty="0" smtClean="0">
                <a:latin typeface="+mj-ea"/>
                <a:ea typeface="+mj-ea"/>
              </a:rPr>
              <a:t>.</a:t>
            </a:r>
            <a:r>
              <a:rPr lang="zh-CN" altLang="en-US" b="1" dirty="0" smtClean="0">
                <a:latin typeface="+mj-ea"/>
                <a:ea typeface="+mj-ea"/>
              </a:rPr>
              <a:t>申请公司基本信息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3366" y="2706047"/>
            <a:ext cx="6096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申请人</a:t>
            </a:r>
            <a:r>
              <a:rPr lang="zh-CN" altLang="en-US" dirty="0">
                <a:latin typeface="+mj-ea"/>
              </a:rPr>
              <a:t>及公司简介</a:t>
            </a:r>
            <a:endParaRPr lang="en-US" altLang="zh-CN" dirty="0">
              <a:latin typeface="+mj-ea"/>
            </a:endParaRPr>
          </a:p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投资人信息</a:t>
            </a:r>
            <a:endParaRPr lang="en-US" altLang="zh-CN" dirty="0" smtClean="0">
              <a:latin typeface="+mj-ea"/>
            </a:endParaRPr>
          </a:p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申请城市已</a:t>
            </a:r>
            <a:r>
              <a:rPr lang="zh-CN" altLang="en-US" dirty="0">
                <a:latin typeface="+mj-ea"/>
              </a:rPr>
              <a:t>营业</a:t>
            </a:r>
            <a:r>
              <a:rPr lang="zh-CN" altLang="en-US" dirty="0" smtClean="0">
                <a:latin typeface="+mj-ea"/>
              </a:rPr>
              <a:t>网点</a:t>
            </a:r>
            <a:r>
              <a:rPr lang="zh-CN" altLang="en-US" dirty="0">
                <a:latin typeface="+mj-ea"/>
              </a:rPr>
              <a:t>经营状况</a:t>
            </a:r>
            <a:endParaRPr lang="en-US" altLang="zh-CN" dirty="0">
              <a:latin typeface="+mj-ea"/>
            </a:endParaRPr>
          </a:p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公司</a:t>
            </a:r>
            <a:r>
              <a:rPr lang="zh-CN" altLang="en-US" dirty="0">
                <a:latin typeface="+mj-ea"/>
              </a:rPr>
              <a:t>其他产业情况</a:t>
            </a:r>
            <a:endParaRPr lang="en-US" altLang="zh-CN" dirty="0">
              <a:latin typeface="+mj-ea"/>
            </a:endParaRPr>
          </a:p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财务</a:t>
            </a:r>
            <a:r>
              <a:rPr lang="zh-CN" altLang="en-US" dirty="0">
                <a:latin typeface="+mj-ea"/>
              </a:rPr>
              <a:t>调查表</a:t>
            </a:r>
            <a:endParaRPr lang="en-US" altLang="zh-CN" dirty="0">
              <a:latin typeface="+mj-ea"/>
            </a:endParaRPr>
          </a:p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资</a:t>
            </a:r>
            <a:r>
              <a:rPr lang="zh-CN" altLang="en-US" dirty="0">
                <a:latin typeface="+mj-ea"/>
              </a:rPr>
              <a:t>信状况</a:t>
            </a:r>
            <a:endParaRPr lang="en-US" altLang="zh-CN" dirty="0">
              <a:latin typeface="+mj-ea"/>
            </a:endParaRPr>
          </a:p>
          <a:p>
            <a:pPr marL="360000" indent="-360000">
              <a:lnSpc>
                <a:spcPct val="110000"/>
              </a:lnSpc>
              <a:buFont typeface="+mj-lt"/>
              <a:buAutoNum type="arabicPeriod"/>
            </a:pPr>
            <a:r>
              <a:rPr lang="zh-CN" altLang="en-US" dirty="0" smtClean="0">
                <a:latin typeface="+mj-ea"/>
              </a:rPr>
              <a:t>集团经营品牌年度荣誉</a:t>
            </a:r>
            <a:endParaRPr lang="en-US" altLang="zh-CN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93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 descr="拟建店平面图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6" y="1306531"/>
            <a:ext cx="11017224" cy="442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63352" y="876151"/>
            <a:ext cx="77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3.3.5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店位置平面图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（需标明具体尺寸）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1276" y="5733256"/>
            <a:ext cx="439248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其他说明</a:t>
            </a:r>
            <a:endParaRPr lang="en-US" altLang="zh-CN" sz="12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拟建店面积：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展厅（</a:t>
            </a:r>
            <a:r>
              <a:rPr lang="en-US" altLang="zh-CN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217.4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㎡ ）、展示区面积（</a:t>
            </a:r>
            <a:r>
              <a:rPr lang="en-US" altLang="zh-CN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217.4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㎡ ）；</a:t>
            </a:r>
            <a:endParaRPr lang="en-US" altLang="zh-CN" sz="1100" dirty="0">
              <a:latin typeface="微软雅黑" panose="020B0503020204020204" pitchFamily="34" charset="-122"/>
              <a:ea typeface="方正兰亭中粗黑简体" panose="0200000000000000000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拟建店宽度：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面宽（</a:t>
            </a:r>
            <a:r>
              <a:rPr lang="en-US" altLang="zh-CN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20m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）、展厅纵深（</a:t>
            </a:r>
            <a:r>
              <a:rPr lang="en-US" altLang="zh-CN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 10.87m 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）；</a:t>
            </a:r>
            <a:endParaRPr lang="en-US" altLang="zh-CN" sz="1100" dirty="0">
              <a:latin typeface="微软雅黑" panose="020B0503020204020204" pitchFamily="34" charset="-122"/>
              <a:ea typeface="方正兰亭中粗黑简体" panose="0200000000000000000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100" b="1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土地状况：</a:t>
            </a:r>
            <a:r>
              <a:rPr lang="zh-CN" altLang="en-US" sz="1100" dirty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自有商用</a:t>
            </a:r>
            <a:r>
              <a:rPr lang="zh-CN" altLang="en-US" sz="1100" dirty="0" smtClean="0">
                <a:latin typeface="微软雅黑" panose="020B0503020204020204" pitchFamily="34" charset="-122"/>
                <a:ea typeface="方正兰亭中粗黑简体" panose="02000000000000000000"/>
                <a:sym typeface="+mn-ea"/>
              </a:rPr>
              <a:t>地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891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3122" y="858198"/>
            <a:ext cx="587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3.3.6 </a:t>
            </a:r>
            <a:r>
              <a:rPr lang="zh-CN" altLang="en-US" dirty="0" smtClean="0"/>
              <a:t>拟</a:t>
            </a:r>
            <a:r>
              <a:rPr lang="zh-CN" altLang="en-US" dirty="0"/>
              <a:t>建店所在商圈竞品</a:t>
            </a:r>
            <a:r>
              <a:rPr lang="zh-CN" altLang="en-US" dirty="0" smtClean="0"/>
              <a:t>概况（</a:t>
            </a:r>
            <a:r>
              <a:rPr lang="en-US" altLang="zh-CN" dirty="0" smtClean="0"/>
              <a:t>BBA</a:t>
            </a:r>
            <a:r>
              <a:rPr lang="zh-CN" altLang="en-US" dirty="0" smtClean="0"/>
              <a:t>等高端品牌）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68393" y="1268760"/>
          <a:ext cx="11382190" cy="522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607">
                <a:tc gridSpan="3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拟建店附近竞品网点照片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38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（品牌一）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（品牌二）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（品牌三）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38"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（品牌四）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（品牌五）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（品牌六）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</p:spTree>
    <p:extLst>
      <p:ext uri="{BB962C8B-B14F-4D97-AF65-F5344CB8AC3E}">
        <p14:creationId xmlns:p14="http://schemas.microsoft.com/office/powerpoint/2010/main" val="37491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3122" y="858198"/>
            <a:ext cx="587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3.3.7 </a:t>
            </a:r>
            <a:r>
              <a:rPr lang="zh-CN" altLang="en-US" dirty="0" smtClean="0"/>
              <a:t>拟</a:t>
            </a:r>
            <a:r>
              <a:rPr lang="zh-CN" altLang="en-US" dirty="0"/>
              <a:t>建店所在商圈竞品</a:t>
            </a:r>
            <a:r>
              <a:rPr lang="zh-CN" altLang="en-US" dirty="0" smtClean="0"/>
              <a:t>概况（蔚小理等新能源品牌）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68393" y="1268760"/>
          <a:ext cx="11382190" cy="522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607">
                <a:tc gridSpan="3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拟建店附近竞品网点照片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38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（品牌一）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（品牌二）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（品牌三）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38"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（品牌四）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（品牌五）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（品牌六）</a:t>
                      </a:r>
                    </a:p>
                    <a:p>
                      <a:pPr marL="0" marR="0" indent="0" algn="l" defTabSz="6220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zh-CN" altLang="en-US" dirty="0"/>
              <a:t>拟建店简述</a:t>
            </a:r>
          </a:p>
        </p:txBody>
      </p:sp>
    </p:spTree>
    <p:extLst>
      <p:ext uri="{BB962C8B-B14F-4D97-AF65-F5344CB8AC3E}">
        <p14:creationId xmlns:p14="http://schemas.microsoft.com/office/powerpoint/2010/main" val="5257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8599" y="843314"/>
            <a:ext cx="535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3.3.8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建店场地外部及内部图片</a:t>
            </a:r>
          </a:p>
        </p:txBody>
      </p:sp>
      <p:sp>
        <p:nvSpPr>
          <p:cNvPr id="4" name="Rectangle 144"/>
          <p:cNvSpPr>
            <a:spLocks noChangeArrowheads="1"/>
          </p:cNvSpPr>
          <p:nvPr/>
        </p:nvSpPr>
        <p:spPr bwMode="auto">
          <a:xfrm>
            <a:off x="339834" y="3772533"/>
            <a:ext cx="165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5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康金刚黑"/>
              <a:ea typeface="华康金刚黑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88714"/>
              </p:ext>
            </p:extLst>
          </p:nvPr>
        </p:nvGraphicFramePr>
        <p:xfrm>
          <a:off x="384899" y="1217404"/>
          <a:ext cx="10967683" cy="2715558"/>
        </p:xfrm>
        <a:graphic>
          <a:graphicData uri="http://schemas.openxmlformats.org/drawingml/2006/table">
            <a:tbl>
              <a:tblPr firstRow="1" bandRow="1"/>
              <a:tblGrid>
                <a:gridCol w="76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8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正面全景照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75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33068"/>
              </p:ext>
            </p:extLst>
          </p:nvPr>
        </p:nvGraphicFramePr>
        <p:xfrm>
          <a:off x="401255" y="3987171"/>
          <a:ext cx="10967683" cy="275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701">
                <a:tc row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正对面全景照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整体建筑，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49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</p:spTree>
    <p:extLst>
      <p:ext uri="{BB962C8B-B14F-4D97-AF65-F5344CB8AC3E}">
        <p14:creationId xmlns:p14="http://schemas.microsoft.com/office/powerpoint/2010/main" val="17478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35405"/>
              </p:ext>
            </p:extLst>
          </p:nvPr>
        </p:nvGraphicFramePr>
        <p:xfrm>
          <a:off x="438364" y="1556792"/>
          <a:ext cx="5801652" cy="438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47">
                <a:tc row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右侧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45</a:t>
                      </a: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度全貌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2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98466"/>
              </p:ext>
            </p:extLst>
          </p:nvPr>
        </p:nvGraphicFramePr>
        <p:xfrm>
          <a:off x="6299737" y="1556792"/>
          <a:ext cx="5654697" cy="4382476"/>
        </p:xfrm>
        <a:graphic>
          <a:graphicData uri="http://schemas.openxmlformats.org/drawingml/2006/table">
            <a:tbl>
              <a:tblPr firstRow="1" bandRow="1"/>
              <a:tblGrid>
                <a:gridCol w="41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左侧</a:t>
                      </a:r>
                      <a:r>
                        <a:rPr lang="en-US" altLang="zh-CN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45</a:t>
                      </a: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度全貌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22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8599" y="1081459"/>
            <a:ext cx="535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3.3.8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建店场地外部及内部图片</a:t>
            </a:r>
          </a:p>
        </p:txBody>
      </p:sp>
    </p:spTree>
    <p:extLst>
      <p:ext uri="{BB962C8B-B14F-4D97-AF65-F5344CB8AC3E}">
        <p14:creationId xmlns:p14="http://schemas.microsoft.com/office/powerpoint/2010/main" val="7513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03325"/>
              </p:ext>
            </p:extLst>
          </p:nvPr>
        </p:nvGraphicFramePr>
        <p:xfrm>
          <a:off x="360587" y="1626311"/>
          <a:ext cx="5735413" cy="425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049">
                <a:tc row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店面左侧全貌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整体建筑，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9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00008"/>
              </p:ext>
            </p:extLst>
          </p:nvPr>
        </p:nvGraphicFramePr>
        <p:xfrm>
          <a:off x="6200466" y="1626310"/>
          <a:ext cx="5848099" cy="425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049">
                <a:tc row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店面右侧全貌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整体建筑，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91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8599" y="1215160"/>
            <a:ext cx="535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3.3.8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建店场地外部及内部图片</a:t>
            </a:r>
          </a:p>
        </p:txBody>
      </p:sp>
    </p:spTree>
    <p:extLst>
      <p:ext uri="{BB962C8B-B14F-4D97-AF65-F5344CB8AC3E}">
        <p14:creationId xmlns:p14="http://schemas.microsoft.com/office/powerpoint/2010/main" val="32455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17671"/>
              </p:ext>
            </p:extLst>
          </p:nvPr>
        </p:nvGraphicFramePr>
        <p:xfrm>
          <a:off x="367552" y="1700808"/>
          <a:ext cx="5728448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 row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店面道路左侧品牌照片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9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40490"/>
              </p:ext>
            </p:extLst>
          </p:nvPr>
        </p:nvGraphicFramePr>
        <p:xfrm>
          <a:off x="6151534" y="1700808"/>
          <a:ext cx="593737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3">
                <a:tc rowSpan="2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店面道路右侧品牌照片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请按示意图以下要求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提供</a:t>
                      </a:r>
                      <a:r>
                        <a:rPr lang="zh-CN" altLang="zh-CN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场地相片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  <a:cs typeface="+mn-cs"/>
                        </a:rPr>
                        <a:t>（粘贴在示意图上即可）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39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08343" y="329634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8599" y="1317488"/>
            <a:ext cx="535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3.3.8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建店场地外部及内部图片</a:t>
            </a:r>
          </a:p>
        </p:txBody>
      </p:sp>
    </p:spTree>
    <p:extLst>
      <p:ext uri="{BB962C8B-B14F-4D97-AF65-F5344CB8AC3E}">
        <p14:creationId xmlns:p14="http://schemas.microsoft.com/office/powerpoint/2010/main" val="35274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96201"/>
              </p:ext>
            </p:extLst>
          </p:nvPr>
        </p:nvGraphicFramePr>
        <p:xfrm>
          <a:off x="342562" y="1330472"/>
          <a:ext cx="11382190" cy="503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492">
                <a:tc gridSpan="3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展厅及售后内部照片（如为新建店本页无需填写）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277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277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7971" y="1741964"/>
            <a:ext cx="2952328" cy="21367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展厅内部拍摄角度示意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5565" y="3485944"/>
            <a:ext cx="358633" cy="312186"/>
            <a:chOff x="450250" y="3528628"/>
            <a:chExt cx="358633" cy="31218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rot="3000000">
              <a:off x="603060" y="3501236"/>
              <a:ext cx="178431" cy="233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3000000">
              <a:off x="446414" y="3666219"/>
              <a:ext cx="178431" cy="170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</p:grp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 flipH="1">
            <a:off x="1256642" y="3431862"/>
            <a:ext cx="1086736" cy="14329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 flipH="1">
            <a:off x="1103286" y="2179427"/>
            <a:ext cx="120978" cy="121135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3743" y="3667497"/>
            <a:ext cx="500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相机</a:t>
            </a:r>
            <a:endParaRPr kumimoji="0" lang="zh-CN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金刚黑"/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57493" y="1757739"/>
            <a:ext cx="2952328" cy="21367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展厅内部拍摄角度示意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79891" y="3536252"/>
            <a:ext cx="356241" cy="314937"/>
            <a:chOff x="6109133" y="3563161"/>
            <a:chExt cx="356241" cy="314937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 rot="18720000">
              <a:off x="6136525" y="3535769"/>
              <a:ext cx="178431" cy="233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 rot="18720000">
              <a:off x="6290779" y="3703503"/>
              <a:ext cx="178431" cy="170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</p:grp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 flipH="1">
            <a:off x="5940177" y="3618676"/>
            <a:ext cx="1086736" cy="14329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5"/>
          <p:cNvCxnSpPr>
            <a:cxnSpLocks noChangeShapeType="1"/>
          </p:cNvCxnSpPr>
          <p:nvPr/>
        </p:nvCxnSpPr>
        <p:spPr bwMode="auto">
          <a:xfrm>
            <a:off x="6632006" y="2261795"/>
            <a:ext cx="535111" cy="121934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00113" y="3650550"/>
            <a:ext cx="500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相机</a:t>
            </a: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金刚黑"/>
              <a:cs typeface="+mn-cs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424507" y="1767422"/>
            <a:ext cx="2952328" cy="21367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展厅内部拍摄角度示意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879591" y="3369301"/>
            <a:ext cx="180203" cy="407961"/>
            <a:chOff x="1867962" y="5957270"/>
            <a:chExt cx="180203" cy="407961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1867962" y="5957270"/>
              <a:ext cx="178431" cy="233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1869734" y="6194472"/>
              <a:ext cx="178431" cy="170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</p:grp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H="1">
            <a:off x="10058023" y="2185008"/>
            <a:ext cx="878550" cy="118030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5"/>
          <p:cNvCxnSpPr>
            <a:cxnSpLocks noChangeShapeType="1"/>
          </p:cNvCxnSpPr>
          <p:nvPr/>
        </p:nvCxnSpPr>
        <p:spPr bwMode="auto">
          <a:xfrm>
            <a:off x="9180776" y="2293023"/>
            <a:ext cx="698815" cy="103040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530183" y="3540983"/>
            <a:ext cx="500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相机</a:t>
            </a:r>
            <a:endParaRPr kumimoji="0" lang="zh-CN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金刚黑"/>
              <a:cs typeface="+mn-cs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01450" y="4015103"/>
            <a:ext cx="2952328" cy="2136775"/>
          </a:xfrm>
          <a:prstGeom prst="rect">
            <a:avLst/>
          </a:prstGeom>
          <a:solidFill>
            <a:srgbClr val="B8B9B8"/>
          </a:solidFill>
          <a:ln w="12700"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车间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内部拍摄角度示意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47984" y="5667077"/>
            <a:ext cx="358633" cy="312186"/>
            <a:chOff x="3700398" y="6007365"/>
            <a:chExt cx="358633" cy="312186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 rot="3000000">
              <a:off x="3853208" y="5979973"/>
              <a:ext cx="178431" cy="233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 rot="3000000">
              <a:off x="3696562" y="6144956"/>
              <a:ext cx="178431" cy="170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</p:grpSp>
      <p:cxnSp>
        <p:nvCxnSpPr>
          <p:cNvPr id="29" name="AutoShape 5"/>
          <p:cNvCxnSpPr>
            <a:cxnSpLocks noChangeShapeType="1"/>
          </p:cNvCxnSpPr>
          <p:nvPr/>
        </p:nvCxnSpPr>
        <p:spPr bwMode="auto">
          <a:xfrm flipH="1">
            <a:off x="1269061" y="5612995"/>
            <a:ext cx="1086736" cy="14329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"/>
          <p:cNvCxnSpPr>
            <a:cxnSpLocks noChangeShapeType="1"/>
          </p:cNvCxnSpPr>
          <p:nvPr/>
        </p:nvCxnSpPr>
        <p:spPr bwMode="auto">
          <a:xfrm flipH="1">
            <a:off x="1115705" y="4360560"/>
            <a:ext cx="120978" cy="121135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047969" y="5848630"/>
            <a:ext cx="500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相机</a:t>
            </a:r>
            <a:endParaRPr kumimoji="0" lang="zh-CN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金刚黑"/>
              <a:cs typeface="+mn-cs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521571" y="4068400"/>
            <a:ext cx="2952328" cy="2136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车间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内部拍摄角度示意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043969" y="5846913"/>
            <a:ext cx="356241" cy="314937"/>
            <a:chOff x="6086635" y="8686831"/>
            <a:chExt cx="356241" cy="314937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 rot="18720000">
              <a:off x="6114027" y="8659439"/>
              <a:ext cx="178431" cy="233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 rot="18720000">
              <a:off x="6268281" y="8827173"/>
              <a:ext cx="178431" cy="170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</p:grpSp>
      <p:cxnSp>
        <p:nvCxnSpPr>
          <p:cNvPr id="36" name="AutoShape 5"/>
          <p:cNvCxnSpPr>
            <a:cxnSpLocks noChangeShapeType="1"/>
          </p:cNvCxnSpPr>
          <p:nvPr/>
        </p:nvCxnSpPr>
        <p:spPr bwMode="auto">
          <a:xfrm flipH="1">
            <a:off x="5904255" y="5929337"/>
            <a:ext cx="1086736" cy="14329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5"/>
          <p:cNvCxnSpPr>
            <a:cxnSpLocks noChangeShapeType="1"/>
          </p:cNvCxnSpPr>
          <p:nvPr/>
        </p:nvCxnSpPr>
        <p:spPr bwMode="auto">
          <a:xfrm>
            <a:off x="6596084" y="4572456"/>
            <a:ext cx="535111" cy="121934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764191" y="5961211"/>
            <a:ext cx="500063" cy="409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相机</a:t>
            </a: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金刚黑"/>
              <a:cs typeface="+mn-cs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8403427" y="4068400"/>
            <a:ext cx="2952328" cy="2136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车间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rPr>
              <a:t>内部拍摄角度示意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华康金刚黑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858511" y="5670279"/>
            <a:ext cx="180203" cy="407961"/>
            <a:chOff x="1848497" y="8528013"/>
            <a:chExt cx="180203" cy="407961"/>
          </a:xfrm>
        </p:grpSpPr>
        <p:sp>
          <p:nvSpPr>
            <p:cNvPr id="41" name="AutoShape 3"/>
            <p:cNvSpPr>
              <a:spLocks noChangeArrowheads="1"/>
            </p:cNvSpPr>
            <p:nvPr/>
          </p:nvSpPr>
          <p:spPr bwMode="auto">
            <a:xfrm>
              <a:off x="1848497" y="8528013"/>
              <a:ext cx="178431" cy="2332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1850269" y="8765215"/>
              <a:ext cx="178431" cy="1707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华康金刚黑"/>
                <a:cs typeface="+mn-cs"/>
              </a:endParaRPr>
            </a:p>
          </p:txBody>
        </p:sp>
      </p:grpSp>
      <p:cxnSp>
        <p:nvCxnSpPr>
          <p:cNvPr id="43" name="AutoShape 5"/>
          <p:cNvCxnSpPr>
            <a:cxnSpLocks noChangeShapeType="1"/>
          </p:cNvCxnSpPr>
          <p:nvPr/>
        </p:nvCxnSpPr>
        <p:spPr bwMode="auto">
          <a:xfrm flipH="1">
            <a:off x="10036943" y="4485986"/>
            <a:ext cx="878550" cy="118030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"/>
          <p:cNvCxnSpPr>
            <a:cxnSpLocks noChangeShapeType="1"/>
          </p:cNvCxnSpPr>
          <p:nvPr/>
        </p:nvCxnSpPr>
        <p:spPr bwMode="auto">
          <a:xfrm>
            <a:off x="9159696" y="4594001"/>
            <a:ext cx="698815" cy="103040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9509103" y="5841961"/>
            <a:ext cx="500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相机</a:t>
            </a:r>
            <a:endParaRPr kumimoji="0" lang="zh-CN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康金刚黑"/>
              <a:cs typeface="+mn-cs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71194" y="271638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1638" y="940476"/>
            <a:ext cx="535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3.3.8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建店场地外部及内部图片</a:t>
            </a:r>
          </a:p>
        </p:txBody>
      </p:sp>
    </p:spTree>
    <p:extLst>
      <p:ext uri="{BB962C8B-B14F-4D97-AF65-F5344CB8AC3E}">
        <p14:creationId xmlns:p14="http://schemas.microsoft.com/office/powerpoint/2010/main" val="33955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83866"/>
              </p:ext>
            </p:extLst>
          </p:nvPr>
        </p:nvGraphicFramePr>
        <p:xfrm>
          <a:off x="405102" y="1305954"/>
          <a:ext cx="11523548" cy="503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87">
                  <a:extLst>
                    <a:ext uri="{9D8B030D-6E8A-4147-A177-3AD203B41FA5}">
                      <a16:colId xmlns:a16="http://schemas.microsoft.com/office/drawing/2014/main" val="3348606162"/>
                    </a:ext>
                  </a:extLst>
                </a:gridCol>
                <a:gridCol w="2880887">
                  <a:extLst>
                    <a:ext uri="{9D8B030D-6E8A-4147-A177-3AD203B41FA5}">
                      <a16:colId xmlns:a16="http://schemas.microsoft.com/office/drawing/2014/main" val="3022582835"/>
                    </a:ext>
                  </a:extLst>
                </a:gridCol>
                <a:gridCol w="288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492">
                <a:tc gridSpan="4"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华康金刚黑 Light" panose="020B0300000000000000" pitchFamily="34" charset="-122"/>
                          <a:ea typeface="华康金刚黑 Light" panose="020B0300000000000000" pitchFamily="34" charset="-122"/>
                        </a:rPr>
                        <a:t>拟建店场地文件（产权证明、购买合同、租赁合同或意向合同）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华康金刚黑 Light" panose="020B0300000000000000" pitchFamily="34" charset="-122"/>
                        <a:ea typeface="华康金刚黑 Light" panose="020B03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554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itle 1"/>
          <p:cNvSpPr txBox="1">
            <a:spLocks/>
          </p:cNvSpPr>
          <p:nvPr/>
        </p:nvSpPr>
        <p:spPr>
          <a:xfrm>
            <a:off x="371194" y="271638"/>
            <a:ext cx="6695769" cy="548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j-cs"/>
              </a:rPr>
              <a:t>拟建店简述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28599" y="843314"/>
            <a:ext cx="535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pPr marL="10575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3.3.9 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建店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康金刚黑"/>
                <a:ea typeface="华康金刚黑"/>
                <a:cs typeface="+mn-cs"/>
              </a:rPr>
              <a:t>场地证明文件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康金刚黑"/>
              <a:ea typeface="华康金刚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2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7768" y="3068960"/>
            <a:ext cx="5120092" cy="967322"/>
          </a:xfrm>
        </p:spPr>
        <p:txBody>
          <a:bodyPr/>
          <a:lstStyle/>
          <a:p>
            <a:r>
              <a:rPr lang="zh-CN" altLang="en-US" dirty="0" smtClean="0"/>
              <a:t>岚图空间场地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5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392487" y="260648"/>
            <a:ext cx="9663840" cy="44236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一</a:t>
            </a:r>
            <a:r>
              <a:rPr lang="en-US" altLang="zh-CN" sz="2400" b="1" dirty="0" smtClean="0">
                <a:latin typeface="+mj-ea"/>
                <a:ea typeface="+mj-ea"/>
              </a:rPr>
              <a:t>.</a:t>
            </a:r>
            <a:r>
              <a:rPr lang="zh-CN" altLang="en-US" sz="2400" b="1" dirty="0" smtClean="0">
                <a:latin typeface="+mj-ea"/>
                <a:ea typeface="+mj-ea"/>
              </a:rPr>
              <a:t>申请公司基本信息</a:t>
            </a:r>
            <a:endParaRPr lang="zh-CN" altLang="en-US" sz="2400" b="1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63798"/>
              </p:ext>
            </p:extLst>
          </p:nvPr>
        </p:nvGraphicFramePr>
        <p:xfrm>
          <a:off x="1064196" y="1505417"/>
          <a:ext cx="10153128" cy="249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906986906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3629246087"/>
                    </a:ext>
                  </a:extLst>
                </a:gridCol>
              </a:tblGrid>
              <a:tr h="4674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申请城市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75175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联系人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489593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联系人职位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684065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联系方式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电话：                                 微信号：                        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508971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联系地址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</a:rPr>
                        <a:t>可邮寄到的准确地址</a:t>
                      </a:r>
                      <a:endParaRPr lang="zh-CN" altLang="en-US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426205"/>
                  </a:ext>
                </a:extLst>
              </a:tr>
              <a:tr h="404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电子邮箱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926138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04342"/>
              </p:ext>
            </p:extLst>
          </p:nvPr>
        </p:nvGraphicFramePr>
        <p:xfrm>
          <a:off x="1055440" y="4149080"/>
          <a:ext cx="6777508" cy="20882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41204">
                  <a:extLst>
                    <a:ext uri="{9D8B030D-6E8A-4147-A177-3AD203B41FA5}">
                      <a16:colId xmlns:a16="http://schemas.microsoft.com/office/drawing/2014/main" val="98001070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747581623"/>
                    </a:ext>
                  </a:extLst>
                </a:gridCol>
              </a:tblGrid>
              <a:tr h="35628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申请公司名称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106695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法人代表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19594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注册日期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122444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注册地址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722674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企业类型 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私营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国营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独资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合资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上市公司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628261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注册资本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25873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1344" y="878831"/>
            <a:ext cx="318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/>
            <a:r>
              <a:rPr lang="en-US" altLang="zh-CN" sz="1600" b="1" dirty="0" smtClean="0">
                <a:latin typeface="+mn-ea"/>
              </a:rPr>
              <a:t>1.1 </a:t>
            </a:r>
            <a:r>
              <a:rPr lang="zh-CN" altLang="en-US" sz="1600" b="1" dirty="0" smtClean="0">
                <a:latin typeface="+mn-ea"/>
              </a:rPr>
              <a:t>公司</a:t>
            </a:r>
            <a:r>
              <a:rPr lang="zh-CN" altLang="en-US" sz="1600" b="1" dirty="0">
                <a:latin typeface="+mn-ea"/>
              </a:rPr>
              <a:t>基本信息</a:t>
            </a:r>
            <a:endParaRPr lang="zh-CN" altLang="en-US" sz="1600" b="1" dirty="0">
              <a:latin typeface="+mj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66744"/>
              </p:ext>
            </p:extLst>
          </p:nvPr>
        </p:nvGraphicFramePr>
        <p:xfrm>
          <a:off x="8120980" y="4149080"/>
          <a:ext cx="3096344" cy="20882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99778">
                  <a:extLst>
                    <a:ext uri="{9D8B030D-6E8A-4147-A177-3AD203B41FA5}">
                      <a16:colId xmlns:a16="http://schemas.microsoft.com/office/drawing/2014/main" val="980010703"/>
                    </a:ext>
                  </a:extLst>
                </a:gridCol>
                <a:gridCol w="1496566">
                  <a:extLst>
                    <a:ext uri="{9D8B030D-6E8A-4147-A177-3AD203B41FA5}">
                      <a16:colId xmlns:a16="http://schemas.microsoft.com/office/drawing/2014/main" val="3747581623"/>
                    </a:ext>
                  </a:extLst>
                </a:gridCol>
              </a:tblGrid>
              <a:tr h="35628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股东名称</a:t>
                      </a: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股权占比</a:t>
                      </a:r>
                      <a:endParaRPr kumimoji="0" lang="zh-CN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106695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股东一</a:t>
                      </a: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119594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华康金刚黑"/>
                          <a:ea typeface="华康金刚黑"/>
                          <a:cs typeface="Arial" panose="020B0604020202020204" pitchFamily="34" charset="0"/>
                        </a:rPr>
                        <a:t>股东一</a:t>
                      </a: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122444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华康金刚黑"/>
                          <a:ea typeface="华康金刚黑"/>
                          <a:cs typeface="Arial" panose="020B0604020202020204" pitchFamily="34" charset="0"/>
                        </a:rPr>
                        <a:t>股东一</a:t>
                      </a: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722674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华康金刚黑"/>
                          <a:ea typeface="华康金刚黑"/>
                          <a:cs typeface="Arial" panose="020B0604020202020204" pitchFamily="34" charset="0"/>
                        </a:rPr>
                        <a:t>股东一</a:t>
                      </a: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628261"/>
                  </a:ext>
                </a:extLst>
              </a:tr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其他股东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03" marR="12180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25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1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2952468"/>
              </p:ext>
            </p:extLst>
          </p:nvPr>
        </p:nvGraphicFramePr>
        <p:xfrm>
          <a:off x="392113" y="1165252"/>
          <a:ext cx="5991225" cy="5525930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:a16="http://schemas.microsoft.com/office/drawing/2014/main" val="3481707508"/>
                    </a:ext>
                  </a:extLst>
                </a:gridCol>
                <a:gridCol w="4244975">
                  <a:extLst>
                    <a:ext uri="{9D8B030D-6E8A-4147-A177-3AD203B41FA5}">
                      <a16:colId xmlns:a16="http://schemas.microsoft.com/office/drawing/2014/main" val="1231697075"/>
                    </a:ext>
                  </a:extLst>
                </a:gridCol>
              </a:tblGrid>
              <a:tr h="269457">
                <a:tc gridSpan="2"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物业详情</a:t>
                      </a:r>
                    </a:p>
                  </a:txBody>
                  <a:tcPr marL="80682" marR="80682" marT="40341" marB="40341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33775"/>
                  </a:ext>
                </a:extLst>
              </a:tr>
              <a:tr h="288391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地址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湖北省武汉市洪山区关山大道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330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号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535430"/>
                  </a:ext>
                </a:extLst>
              </a:tr>
              <a:tr h="268000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业主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保利集团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489335"/>
                  </a:ext>
                </a:extLst>
              </a:tr>
              <a:tr h="26654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开业年份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94819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所属商圈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光谷商圈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4873"/>
                  </a:ext>
                </a:extLst>
              </a:tr>
              <a:tr h="243240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商业面积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7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万平方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267902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商业楼层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 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层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（地下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 1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层，地上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  5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层）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395171"/>
                  </a:ext>
                </a:extLst>
              </a:tr>
              <a:tr h="41512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周边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3km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住宅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常住人口约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  154.63 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万人；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房价均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28000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平方米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273365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主要消费群体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家庭客群、商务人群、年轻群体、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944596"/>
                  </a:ext>
                </a:extLst>
              </a:tr>
              <a:tr h="334999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人流数据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项目门前客流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万人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日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,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项目内客流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5-6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万人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日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62744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消费定位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光谷悦享生活中心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428737"/>
                  </a:ext>
                </a:extLst>
              </a:tr>
              <a:tr h="390348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首层租金（仅供参考）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600-800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848230"/>
                  </a:ext>
                </a:extLst>
              </a:tr>
              <a:tr h="35393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物业管理费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60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399370"/>
                  </a:ext>
                </a:extLst>
              </a:tr>
              <a:tr h="41512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推广费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 defTabSz="60960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 defTabSz="609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 defTabSz="609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 defTabSz="609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㎡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538241"/>
                  </a:ext>
                </a:extLst>
              </a:tr>
              <a:tr h="302956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停车位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1500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个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510679"/>
                  </a:ext>
                </a:extLst>
              </a:tr>
              <a:tr h="339369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交通信息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项目门前有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13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条公交车站、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T1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路有轨电车站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212493"/>
                  </a:ext>
                </a:extLst>
              </a:tr>
              <a:tr h="43841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主力店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京东七鲜、国美、莫莉幻想、迪卡侬、海底捞、恒业国际影城、星巴克、华为、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wow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colour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、屈臣氏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095593"/>
                  </a:ext>
                </a:extLst>
              </a:tr>
            </a:tbl>
          </a:graphicData>
        </a:graphic>
      </p:graphicFrame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1165252"/>
            <a:ext cx="3570625" cy="22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9" y="3532467"/>
            <a:ext cx="3584326" cy="31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3.4.1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拟建店项目简介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60" y="1196752"/>
            <a:ext cx="8558454" cy="52183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196751"/>
            <a:ext cx="4176464" cy="52183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拟建店项目简介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8334" b="80951"/>
          <a:stretch/>
        </p:blipFill>
        <p:spPr>
          <a:xfrm>
            <a:off x="400049" y="1256962"/>
            <a:ext cx="11207719" cy="648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863"/>
          <a:stretch/>
        </p:blipFill>
        <p:spPr>
          <a:xfrm>
            <a:off x="400050" y="1916832"/>
            <a:ext cx="11207719" cy="47072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3.4.3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拟建店项目商铺布局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9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3772" y="6614425"/>
            <a:ext cx="11298280" cy="276928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紫阳东路</a:t>
            </a:r>
            <a:endParaRPr lang="zh-CN" altLang="en-US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1297297"/>
            <a:ext cx="10668038" cy="5331489"/>
          </a:xfrm>
          <a:prstGeom prst="rect">
            <a:avLst/>
          </a:prstGeom>
        </p:spPr>
      </p:pic>
      <p:sp>
        <p:nvSpPr>
          <p:cNvPr id="8" name="五角星 7"/>
          <p:cNvSpPr/>
          <p:nvPr/>
        </p:nvSpPr>
        <p:spPr>
          <a:xfrm>
            <a:off x="8167488" y="5816014"/>
            <a:ext cx="615546" cy="40705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9" name="任意多边形 8"/>
          <p:cNvSpPr/>
          <p:nvPr/>
        </p:nvSpPr>
        <p:spPr>
          <a:xfrm>
            <a:off x="7307132" y="5755448"/>
            <a:ext cx="902571" cy="376543"/>
          </a:xfrm>
          <a:custGeom>
            <a:avLst/>
            <a:gdLst>
              <a:gd name="connsiteX0" fmla="*/ 0 w 744220"/>
              <a:gd name="connsiteY0" fmla="*/ 269240 h 292100"/>
              <a:gd name="connsiteX1" fmla="*/ 2540 w 744220"/>
              <a:gd name="connsiteY1" fmla="*/ 0 h 292100"/>
              <a:gd name="connsiteX2" fmla="*/ 190500 w 744220"/>
              <a:gd name="connsiteY2" fmla="*/ 7620 h 292100"/>
              <a:gd name="connsiteX3" fmla="*/ 744220 w 744220"/>
              <a:gd name="connsiteY3" fmla="*/ 91440 h 292100"/>
              <a:gd name="connsiteX4" fmla="*/ 736600 w 744220"/>
              <a:gd name="connsiteY4" fmla="*/ 246380 h 292100"/>
              <a:gd name="connsiteX5" fmla="*/ 482600 w 744220"/>
              <a:gd name="connsiteY5" fmla="*/ 241300 h 292100"/>
              <a:gd name="connsiteX6" fmla="*/ 474980 w 744220"/>
              <a:gd name="connsiteY6" fmla="*/ 292100 h 292100"/>
              <a:gd name="connsiteX7" fmla="*/ 0 w 744220"/>
              <a:gd name="connsiteY7" fmla="*/ 26924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220" h="292100">
                <a:moveTo>
                  <a:pt x="0" y="269240"/>
                </a:moveTo>
                <a:cubicBezTo>
                  <a:pt x="847" y="179493"/>
                  <a:pt x="1693" y="89747"/>
                  <a:pt x="2540" y="0"/>
                </a:cubicBezTo>
                <a:lnTo>
                  <a:pt x="190500" y="7620"/>
                </a:lnTo>
                <a:lnTo>
                  <a:pt x="744220" y="91440"/>
                </a:lnTo>
                <a:lnTo>
                  <a:pt x="736600" y="246380"/>
                </a:lnTo>
                <a:lnTo>
                  <a:pt x="482600" y="241300"/>
                </a:lnTo>
                <a:lnTo>
                  <a:pt x="474980" y="292100"/>
                </a:lnTo>
                <a:lnTo>
                  <a:pt x="0" y="269240"/>
                </a:lnTo>
                <a:close/>
              </a:path>
            </a:pathLst>
          </a:cu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8330462" y="5837876"/>
            <a:ext cx="319261" cy="534099"/>
          </a:xfrm>
          <a:custGeom>
            <a:avLst/>
            <a:gdLst>
              <a:gd name="connsiteX0" fmla="*/ 7620 w 261620"/>
              <a:gd name="connsiteY0" fmla="*/ 0 h 434340"/>
              <a:gd name="connsiteX1" fmla="*/ 261620 w 261620"/>
              <a:gd name="connsiteY1" fmla="*/ 5080 h 434340"/>
              <a:gd name="connsiteX2" fmla="*/ 251460 w 261620"/>
              <a:gd name="connsiteY2" fmla="*/ 434340 h 434340"/>
              <a:gd name="connsiteX3" fmla="*/ 0 w 261620"/>
              <a:gd name="connsiteY3" fmla="*/ 424180 h 434340"/>
              <a:gd name="connsiteX4" fmla="*/ 7620 w 261620"/>
              <a:gd name="connsiteY4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20" h="434340">
                <a:moveTo>
                  <a:pt x="7620" y="0"/>
                </a:moveTo>
                <a:lnTo>
                  <a:pt x="261620" y="5080"/>
                </a:lnTo>
                <a:lnTo>
                  <a:pt x="251460" y="434340"/>
                </a:lnTo>
                <a:lnTo>
                  <a:pt x="0" y="424180"/>
                </a:lnTo>
                <a:cubicBezTo>
                  <a:pt x="847" y="283633"/>
                  <a:pt x="1693" y="143087"/>
                  <a:pt x="7620" y="0"/>
                </a:cubicBezTo>
                <a:close/>
              </a:path>
            </a:pathLst>
          </a:custGeom>
          <a:noFill/>
          <a:ln w="1270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318034" y="5772638"/>
            <a:ext cx="891670" cy="231669"/>
          </a:xfrm>
          <a:custGeom>
            <a:avLst/>
            <a:gdLst>
              <a:gd name="connsiteX0" fmla="*/ 0 w 744220"/>
              <a:gd name="connsiteY0" fmla="*/ 274320 h 274320"/>
              <a:gd name="connsiteX1" fmla="*/ 0 w 744220"/>
              <a:gd name="connsiteY1" fmla="*/ 0 h 274320"/>
              <a:gd name="connsiteX2" fmla="*/ 195580 w 744220"/>
              <a:gd name="connsiteY2" fmla="*/ 5080 h 274320"/>
              <a:gd name="connsiteX3" fmla="*/ 744220 w 744220"/>
              <a:gd name="connsiteY3" fmla="*/ 8890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20" h="274320">
                <a:moveTo>
                  <a:pt x="0" y="274320"/>
                </a:moveTo>
                <a:lnTo>
                  <a:pt x="0" y="0"/>
                </a:lnTo>
                <a:lnTo>
                  <a:pt x="195580" y="5080"/>
                </a:lnTo>
                <a:lnTo>
                  <a:pt x="744220" y="88900"/>
                </a:lnTo>
              </a:path>
            </a:pathLst>
          </a:custGeom>
          <a:noFill/>
          <a:ln w="15875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8327922" y="5840417"/>
            <a:ext cx="0" cy="510994"/>
          </a:xfrm>
          <a:custGeom>
            <a:avLst/>
            <a:gdLst>
              <a:gd name="connsiteX0" fmla="*/ 7620 w 7620"/>
              <a:gd name="connsiteY0" fmla="*/ 0 h 426720"/>
              <a:gd name="connsiteX1" fmla="*/ 0 w 7620"/>
              <a:gd name="connsiteY1" fmla="*/ 426720 h 426720"/>
              <a:gd name="connsiteX2" fmla="*/ 0 w 7620"/>
              <a:gd name="connsiteY2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" h="426720">
                <a:moveTo>
                  <a:pt x="7620" y="0"/>
                </a:moveTo>
                <a:lnTo>
                  <a:pt x="0" y="426720"/>
                </a:lnTo>
                <a:lnTo>
                  <a:pt x="0" y="426720"/>
                </a:lnTo>
              </a:path>
            </a:pathLst>
          </a:cu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830235" y="1467179"/>
            <a:ext cx="588645" cy="880139"/>
            <a:chOff x="4148967" y="1139608"/>
            <a:chExt cx="588645" cy="880139"/>
          </a:xfrm>
        </p:grpSpPr>
        <p:sp>
          <p:nvSpPr>
            <p:cNvPr id="17" name="上箭头 16"/>
            <p:cNvSpPr/>
            <p:nvPr/>
          </p:nvSpPr>
          <p:spPr>
            <a:xfrm rot="204033" flipV="1">
              <a:off x="4148967" y="1141429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34658">
              <a:off x="4184732" y="1139608"/>
              <a:ext cx="5171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主入口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726117" y="5453288"/>
            <a:ext cx="1082538" cy="588645"/>
            <a:chOff x="7156690" y="3356992"/>
            <a:chExt cx="1082538" cy="588645"/>
          </a:xfrm>
        </p:grpSpPr>
        <p:sp>
          <p:nvSpPr>
            <p:cNvPr id="20" name="上箭头 19"/>
            <p:cNvSpPr/>
            <p:nvPr/>
          </p:nvSpPr>
          <p:spPr>
            <a:xfrm rot="5400000" flipV="1">
              <a:off x="7403637" y="3212156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56690" y="3497426"/>
              <a:ext cx="10825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</a:rPr>
                <a:t>次入口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151775">
            <a:off x="745455" y="1481671"/>
            <a:ext cx="1082538" cy="381609"/>
            <a:chOff x="275560" y="3578343"/>
            <a:chExt cx="1082538" cy="588645"/>
          </a:xfrm>
        </p:grpSpPr>
        <p:sp>
          <p:nvSpPr>
            <p:cNvPr id="23" name="上箭头 22"/>
            <p:cNvSpPr/>
            <p:nvPr/>
          </p:nvSpPr>
          <p:spPr>
            <a:xfrm rot="16200000" flipV="1">
              <a:off x="585209" y="3433507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560" y="3648288"/>
              <a:ext cx="1082538" cy="474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主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6328872">
            <a:off x="8273990" y="3025685"/>
            <a:ext cx="1082538" cy="409242"/>
            <a:chOff x="336737" y="3578343"/>
            <a:chExt cx="1082538" cy="588645"/>
          </a:xfrm>
        </p:grpSpPr>
        <p:sp>
          <p:nvSpPr>
            <p:cNvPr id="26" name="上箭头 25"/>
            <p:cNvSpPr/>
            <p:nvPr/>
          </p:nvSpPr>
          <p:spPr>
            <a:xfrm rot="16200000" flipV="1">
              <a:off x="585209" y="3433507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6737" y="3649298"/>
              <a:ext cx="10825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</a:rPr>
                <a:t>次入口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56788" y="1111074"/>
            <a:ext cx="11449757" cy="265812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武珞路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>
          <a:xfrm rot="5400000">
            <a:off x="-1283236" y="2900702"/>
            <a:ext cx="3357341" cy="290944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宝通士路</a:t>
            </a:r>
            <a:endParaRPr lang="zh-CN" altLang="en-US" sz="1600" dirty="0"/>
          </a:p>
        </p:txBody>
      </p:sp>
      <p:sp>
        <p:nvSpPr>
          <p:cNvPr id="30" name="矩形 29"/>
          <p:cNvSpPr/>
          <p:nvPr/>
        </p:nvSpPr>
        <p:spPr>
          <a:xfrm rot="5400000">
            <a:off x="9625105" y="3186480"/>
            <a:ext cx="3891032" cy="271849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石牌岭路</a:t>
            </a:r>
            <a:endParaRPr lang="zh-CN" altLang="en-US" sz="16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-109232" y="4734226"/>
            <a:ext cx="1082538" cy="588645"/>
            <a:chOff x="338262" y="3578343"/>
            <a:chExt cx="1082538" cy="588645"/>
          </a:xfrm>
        </p:grpSpPr>
        <p:sp>
          <p:nvSpPr>
            <p:cNvPr id="32" name="上箭头 31"/>
            <p:cNvSpPr/>
            <p:nvPr/>
          </p:nvSpPr>
          <p:spPr>
            <a:xfrm rot="16200000" flipV="1">
              <a:off x="585209" y="3433507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38262" y="3718777"/>
              <a:ext cx="10825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</a:rPr>
                <a:t>次入口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34909" y="1434817"/>
            <a:ext cx="588645" cy="880139"/>
            <a:chOff x="4148967" y="1139608"/>
            <a:chExt cx="588645" cy="880139"/>
          </a:xfrm>
        </p:grpSpPr>
        <p:sp>
          <p:nvSpPr>
            <p:cNvPr id="35" name="上箭头 34"/>
            <p:cNvSpPr/>
            <p:nvPr/>
          </p:nvSpPr>
          <p:spPr>
            <a:xfrm rot="204033" flipV="1">
              <a:off x="4148967" y="1141429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234658">
              <a:off x="4184732" y="1139608"/>
              <a:ext cx="5171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主入口</a:t>
              </a:r>
            </a:p>
          </p:txBody>
        </p:sp>
      </p:grpSp>
      <p:sp>
        <p:nvSpPr>
          <p:cNvPr id="37" name="上箭头 36"/>
          <p:cNvSpPr/>
          <p:nvPr/>
        </p:nvSpPr>
        <p:spPr>
          <a:xfrm>
            <a:off x="7001015" y="6209020"/>
            <a:ext cx="298260" cy="636549"/>
          </a:xfrm>
          <a:prstGeom prst="upArrow">
            <a:avLst/>
          </a:prstGeom>
          <a:solidFill>
            <a:srgbClr val="FF0000"/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次入口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74" y="4199759"/>
            <a:ext cx="1319242" cy="1199311"/>
          </a:xfrm>
          <a:prstGeom prst="rect">
            <a:avLst/>
          </a:prstGeom>
        </p:spPr>
      </p:pic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191344" y="83910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3.4.4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拟建店项目楼层平面图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41" name="圆角矩形标注 40"/>
          <p:cNvSpPr/>
          <p:nvPr/>
        </p:nvSpPr>
        <p:spPr bwMode="auto">
          <a:xfrm>
            <a:off x="8161662" y="4734226"/>
            <a:ext cx="1769317" cy="593372"/>
          </a:xfrm>
          <a:prstGeom prst="wedgeRoundRectCallout">
            <a:avLst>
              <a:gd name="adj1" fmla="val -30447"/>
              <a:gd name="adj2" fmla="val 105558"/>
              <a:gd name="adj3" fmla="val 1666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拟建店位置</a:t>
            </a:r>
          </a:p>
        </p:txBody>
      </p:sp>
    </p:spTree>
    <p:extLst>
      <p:ext uri="{BB962C8B-B14F-4D97-AF65-F5344CB8AC3E}">
        <p14:creationId xmlns:p14="http://schemas.microsoft.com/office/powerpoint/2010/main" val="23092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5671815" y="3920989"/>
            <a:ext cx="294602" cy="2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AutoShape 4"/>
          <p:cNvSpPr>
            <a:spLocks noChangeAspect="1" noChangeArrowheads="1"/>
          </p:cNvSpPr>
          <p:nvPr/>
        </p:nvSpPr>
        <p:spPr bwMode="auto">
          <a:xfrm>
            <a:off x="5819116" y="3835065"/>
            <a:ext cx="294602" cy="2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3" y="1340768"/>
            <a:ext cx="2805467" cy="210394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90" y="1340768"/>
            <a:ext cx="2809150" cy="210762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83" y="1340768"/>
            <a:ext cx="2850271" cy="210394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066" y="1340768"/>
            <a:ext cx="2815287" cy="211192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05" y="4229093"/>
            <a:ext cx="2821425" cy="21162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27" y="4218046"/>
            <a:ext cx="2813446" cy="211069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478" y="4215591"/>
            <a:ext cx="2796875" cy="209780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183062"/>
            <a:ext cx="2862546" cy="2147523"/>
          </a:xfrm>
          <a:prstGeom prst="rect">
            <a:avLst/>
          </a:prstGeom>
        </p:spPr>
      </p:pic>
      <p:sp>
        <p:nvSpPr>
          <p:cNvPr id="50" name="Title 3"/>
          <p:cNvSpPr>
            <a:spLocks noGrp="1"/>
          </p:cNvSpPr>
          <p:nvPr>
            <p:ph type="title"/>
          </p:nvPr>
        </p:nvSpPr>
        <p:spPr>
          <a:xfrm>
            <a:off x="191344" y="947506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3.4.5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拟建店项目内主要品牌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218" y="3789040"/>
            <a:ext cx="2811988" cy="2108992"/>
          </a:xfrm>
          <a:prstGeom prst="rect">
            <a:avLst/>
          </a:prstGeom>
        </p:spPr>
      </p:pic>
      <p:pic>
        <p:nvPicPr>
          <p:cNvPr id="17" name="图片 16" descr="C:/Users/hp3/AppData/Local/Temp/picturecompress_20210130130836/output_18.pngoutput_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1578931"/>
            <a:ext cx="2777058" cy="18425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324" y="3789040"/>
            <a:ext cx="2811988" cy="2108992"/>
          </a:xfrm>
          <a:prstGeom prst="rect">
            <a:avLst/>
          </a:prstGeom>
        </p:spPr>
      </p:pic>
      <p:pic>
        <p:nvPicPr>
          <p:cNvPr id="19" name="图片 18" descr="C:/Users/hp3/AppData/Local/Temp/picturecompress_20210130130836/output_18.pngoutput_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78" y="1578931"/>
            <a:ext cx="2777058" cy="18425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743" y="3789040"/>
            <a:ext cx="2811988" cy="2108992"/>
          </a:xfrm>
          <a:prstGeom prst="rect">
            <a:avLst/>
          </a:prstGeom>
        </p:spPr>
      </p:pic>
      <p:pic>
        <p:nvPicPr>
          <p:cNvPr id="21" name="图片 20" descr="C:/Users/hp3/AppData/Local/Temp/picturecompress_20210130130836/output_18.pngoutput_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97" y="1578931"/>
            <a:ext cx="2777058" cy="1842541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191344" y="947506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3.4.6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拟建店项目内竞品店面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5" y="1188283"/>
            <a:ext cx="3410585" cy="255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77818"/>
            <a:ext cx="3368040" cy="2526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02" y="1277818"/>
            <a:ext cx="3404235" cy="2553335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566530" y="1998156"/>
            <a:ext cx="3160644" cy="854766"/>
          </a:xfrm>
          <a:custGeom>
            <a:avLst/>
            <a:gdLst>
              <a:gd name="connsiteX0" fmla="*/ 29818 w 3160644"/>
              <a:gd name="connsiteY0" fmla="*/ 59635 h 854766"/>
              <a:gd name="connsiteX1" fmla="*/ 0 w 3160644"/>
              <a:gd name="connsiteY1" fmla="*/ 854766 h 854766"/>
              <a:gd name="connsiteX2" fmla="*/ 3160644 w 3160644"/>
              <a:gd name="connsiteY2" fmla="*/ 815009 h 854766"/>
              <a:gd name="connsiteX3" fmla="*/ 3150705 w 3160644"/>
              <a:gd name="connsiteY3" fmla="*/ 0 h 854766"/>
              <a:gd name="connsiteX4" fmla="*/ 29818 w 3160644"/>
              <a:gd name="connsiteY4" fmla="*/ 59635 h 85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644" h="854766">
                <a:moveTo>
                  <a:pt x="29818" y="59635"/>
                </a:moveTo>
                <a:lnTo>
                  <a:pt x="0" y="854766"/>
                </a:lnTo>
                <a:lnTo>
                  <a:pt x="3160644" y="815009"/>
                </a:lnTo>
                <a:lnTo>
                  <a:pt x="3150705" y="0"/>
                </a:lnTo>
                <a:lnTo>
                  <a:pt x="29818" y="59635"/>
                </a:lnTo>
                <a:close/>
              </a:path>
            </a:pathLst>
          </a:custGeom>
          <a:noFill/>
          <a:ln w="5715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5" y="3966700"/>
            <a:ext cx="3410585" cy="2557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4056235"/>
            <a:ext cx="3368040" cy="25260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02" y="4056235"/>
            <a:ext cx="3404235" cy="2553335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566530" y="4776573"/>
            <a:ext cx="3160644" cy="854766"/>
          </a:xfrm>
          <a:custGeom>
            <a:avLst/>
            <a:gdLst>
              <a:gd name="connsiteX0" fmla="*/ 29818 w 3160644"/>
              <a:gd name="connsiteY0" fmla="*/ 59635 h 854766"/>
              <a:gd name="connsiteX1" fmla="*/ 0 w 3160644"/>
              <a:gd name="connsiteY1" fmla="*/ 854766 h 854766"/>
              <a:gd name="connsiteX2" fmla="*/ 3160644 w 3160644"/>
              <a:gd name="connsiteY2" fmla="*/ 815009 h 854766"/>
              <a:gd name="connsiteX3" fmla="*/ 3150705 w 3160644"/>
              <a:gd name="connsiteY3" fmla="*/ 0 h 854766"/>
              <a:gd name="connsiteX4" fmla="*/ 29818 w 3160644"/>
              <a:gd name="connsiteY4" fmla="*/ 59635 h 85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644" h="854766">
                <a:moveTo>
                  <a:pt x="29818" y="59635"/>
                </a:moveTo>
                <a:lnTo>
                  <a:pt x="0" y="854766"/>
                </a:lnTo>
                <a:lnTo>
                  <a:pt x="3160644" y="815009"/>
                </a:lnTo>
                <a:lnTo>
                  <a:pt x="3150705" y="0"/>
                </a:lnTo>
                <a:lnTo>
                  <a:pt x="29818" y="59635"/>
                </a:lnTo>
                <a:close/>
              </a:path>
            </a:pathLst>
          </a:custGeom>
          <a:noFill/>
          <a:ln w="5715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91344" y="876522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3.4.7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拟建店项目店面展示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8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3" name="object 12"/>
          <p:cNvSpPr txBox="1"/>
          <p:nvPr/>
        </p:nvSpPr>
        <p:spPr>
          <a:xfrm>
            <a:off x="5107513" y="1464374"/>
            <a:ext cx="3616497" cy="256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sz="1200" dirty="0">
                <a:latin typeface="+mn-ea"/>
                <a:cs typeface="微软雅黑" panose="020B0503020204020204" pitchFamily="34" charset="-122"/>
              </a:rPr>
              <a:t>铺位号</a:t>
            </a:r>
            <a:r>
              <a:rPr sz="1200" dirty="0" smtClean="0">
                <a:latin typeface="+mn-ea"/>
                <a:cs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+mn-ea"/>
                <a:cs typeface="微软雅黑" panose="020B0503020204020204" pitchFamily="34" charset="-122"/>
              </a:rPr>
              <a:t>C-120</a:t>
            </a:r>
            <a:endParaRPr lang="en-US" altLang="zh-CN" sz="1200" u="sng" dirty="0">
              <a:latin typeface="+mn-ea"/>
              <a:cs typeface="微软雅黑" panose="020B0503020204020204" pitchFamily="34" charset="-122"/>
              <a:sym typeface="+mn-lt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cs typeface="微软雅黑" panose="020B0503020204020204" pitchFamily="34" charset="-122"/>
              </a:rPr>
              <a:t>店铺使</a:t>
            </a:r>
            <a:r>
              <a:rPr sz="1200" dirty="0">
                <a:latin typeface="+mn-ea"/>
                <a:cs typeface="微软雅黑" panose="020B0503020204020204" pitchFamily="34" charset="-122"/>
              </a:rPr>
              <a:t>用面积</a:t>
            </a:r>
            <a:r>
              <a:rPr sz="1200" dirty="0" smtClean="0">
                <a:latin typeface="+mn-ea"/>
                <a:cs typeface="微软雅黑" panose="020B0503020204020204" pitchFamily="34" charset="-122"/>
              </a:rPr>
              <a:t>：</a:t>
            </a:r>
            <a:r>
              <a:rPr lang="en-US" sz="1200" u="sng" dirty="0" smtClean="0">
                <a:latin typeface="+mn-ea"/>
                <a:cs typeface="微软雅黑" panose="020B0503020204020204" pitchFamily="34" charset="-122"/>
              </a:rPr>
              <a:t>211</a:t>
            </a:r>
            <a:r>
              <a:rPr lang="zh-CN" altLang="en-US" sz="1200" u="sng" dirty="0" smtClean="0">
                <a:latin typeface="+mn-ea"/>
                <a:cs typeface="微软雅黑" panose="020B0503020204020204" pitchFamily="34" charset="-122"/>
              </a:rPr>
              <a:t>㎡（实际面积</a:t>
            </a:r>
            <a:r>
              <a:rPr lang="zh-CN" altLang="en-US" sz="1200" u="sng" dirty="0">
                <a:latin typeface="+mn-ea"/>
                <a:cs typeface="微软雅黑" panose="020B0503020204020204" pitchFamily="34" charset="-122"/>
              </a:rPr>
              <a:t>计租）；</a:t>
            </a:r>
            <a:endParaRPr lang="en-US" altLang="zh-CN" sz="1200" u="sng" dirty="0">
              <a:latin typeface="+mn-ea"/>
              <a:cs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交</a:t>
            </a:r>
            <a:r>
              <a:rPr lang="zh-CN" altLang="en-US" sz="1200" dirty="0">
                <a:latin typeface="+mn-ea"/>
                <a:cs typeface="微软雅黑" panose="020B0503020204020204" pitchFamily="34" charset="-122"/>
                <a:sym typeface="+mn-ea"/>
              </a:rPr>
              <a:t>铺时间：</a:t>
            </a:r>
            <a:r>
              <a:rPr lang="en-US" altLang="zh-CN" sz="1200" dirty="0">
                <a:latin typeface="+mn-ea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latin typeface="+mn-ea"/>
                <a:cs typeface="微软雅黑" panose="020B0503020204020204" pitchFamily="34" charset="-122"/>
                <a:sym typeface="+mn-ea"/>
              </a:rPr>
              <a:t>2022.2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+mn-ea"/>
                <a:sym typeface="+mn-lt"/>
              </a:rPr>
              <a:t>租赁</a:t>
            </a:r>
            <a:r>
              <a:rPr lang="zh-CN" altLang="en-US" sz="1200" dirty="0">
                <a:latin typeface="+mn-ea"/>
                <a:cs typeface="+mn-ea"/>
                <a:sym typeface="+mn-lt"/>
              </a:rPr>
              <a:t>期限</a:t>
            </a:r>
            <a:r>
              <a:rPr lang="zh-CN" altLang="en-US" sz="1200" dirty="0" smtClean="0">
                <a:latin typeface="+mn-ea"/>
                <a:cs typeface="+mn-ea"/>
                <a:sym typeface="+mn-lt"/>
              </a:rPr>
              <a:t>：</a:t>
            </a:r>
            <a:r>
              <a:rPr lang="en-US" altLang="zh-CN" sz="1200" dirty="0" smtClean="0">
                <a:latin typeface="+mn-ea"/>
                <a:cs typeface="+mn-ea"/>
                <a:sym typeface="+mn-lt"/>
              </a:rPr>
              <a:t>2</a:t>
            </a:r>
            <a:r>
              <a:rPr lang="zh-CN" altLang="en-US" sz="1200" dirty="0" smtClean="0">
                <a:latin typeface="+mn-ea"/>
                <a:cs typeface="+mn-ea"/>
                <a:sym typeface="+mn-lt"/>
              </a:rPr>
              <a:t>年（可谈）</a:t>
            </a:r>
            <a:endParaRPr lang="en-US" altLang="zh-CN" sz="1200" dirty="0" smtClean="0">
              <a:latin typeface="+mn-ea"/>
              <a:cs typeface="+mn-ea"/>
              <a:sym typeface="+mn-lt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lt"/>
              </a:rPr>
              <a:t>装修</a:t>
            </a:r>
            <a:r>
              <a:rPr lang="zh-CN" altLang="en-US" sz="1200" dirty="0">
                <a:latin typeface="+mn-ea"/>
                <a:cs typeface="微软雅黑" panose="020B0503020204020204" pitchFamily="34" charset="-122"/>
                <a:sym typeface="+mn-lt"/>
              </a:rPr>
              <a:t>免租期</a:t>
            </a: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lt"/>
              </a:rPr>
              <a:t>：可谈</a:t>
            </a:r>
            <a:endParaRPr lang="en-US" altLang="zh-CN" sz="1200" dirty="0" smtClean="0">
              <a:latin typeface="+mn-ea"/>
              <a:cs typeface="微软雅黑" panose="020B0503020204020204" pitchFamily="34" charset="-122"/>
              <a:sym typeface="+mn-lt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本</a:t>
            </a:r>
            <a:r>
              <a:rPr lang="zh-CN" altLang="en-US" sz="1200" dirty="0">
                <a:latin typeface="+mn-ea"/>
                <a:cs typeface="微软雅黑" panose="020B0503020204020204" pitchFamily="34" charset="-122"/>
                <a:sym typeface="+mn-ea"/>
              </a:rPr>
              <a:t>项目内竞品</a:t>
            </a: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：华为塞力斯、理想或小鹏</a:t>
            </a:r>
            <a:endParaRPr lang="en-US" altLang="zh-CN" sz="1200" dirty="0" smtClean="0">
              <a:latin typeface="+mn-ea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停车位</a:t>
            </a:r>
            <a:r>
              <a:rPr lang="en-US" altLang="zh-CN" sz="1200" dirty="0" smtClean="0">
                <a:latin typeface="+mn-ea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个，充电桩</a:t>
            </a:r>
            <a:r>
              <a:rPr lang="en-US" altLang="zh-CN" sz="1200" dirty="0" smtClean="0">
                <a:latin typeface="+mn-ea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个，铺位内无法安装充电桩</a:t>
            </a:r>
            <a:endParaRPr lang="en-US" altLang="zh-CN" sz="1200" dirty="0" smtClean="0">
              <a:latin typeface="+mn-ea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用地性质：商业用地</a:t>
            </a:r>
            <a:endParaRPr lang="en-US" altLang="zh-CN" sz="1200" dirty="0" smtClean="0"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10395"/>
              </p:ext>
            </p:extLst>
          </p:nvPr>
        </p:nvGraphicFramePr>
        <p:xfrm>
          <a:off x="5197467" y="4183540"/>
          <a:ext cx="3047093" cy="2179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916">
                  <a:extLst>
                    <a:ext uri="{9D8B030D-6E8A-4147-A177-3AD203B41FA5}">
                      <a16:colId xmlns:a16="http://schemas.microsoft.com/office/drawing/2014/main" val="3469776004"/>
                    </a:ext>
                  </a:extLst>
                </a:gridCol>
              </a:tblGrid>
              <a:tr h="23996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面积：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211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平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143825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00" b="0" i="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一年</a:t>
                      </a:r>
                      <a:r>
                        <a:rPr sz="1200" b="0" i="0" spc="-45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租金</a:t>
                      </a:r>
                      <a:r>
                        <a:rPr lang="zh-CN" sz="1200" b="0" i="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报价</a:t>
                      </a:r>
                      <a:r>
                        <a:rPr sz="1200" b="0" i="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递增：</a:t>
                      </a:r>
                      <a:endParaRPr lang="zh-CN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物管费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其他（排污及垃圾费）：</a:t>
                      </a:r>
                      <a:endParaRPr lang="en-US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首年月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租金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：</a:t>
                      </a:r>
                      <a:endParaRPr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物业</a:t>
                      </a:r>
                      <a:r>
                        <a:rPr lang="zh-CN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费用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月计</a:t>
                      </a:r>
                      <a:r>
                        <a:rPr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：</a:t>
                      </a:r>
                      <a:endParaRPr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ea"/>
                        </a:rPr>
                        <a:t>第一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ea"/>
                        </a:rPr>
                        <a:t>年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月费用总计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第一年年费用总计：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175535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95400" y="1683574"/>
            <a:ext cx="3528392" cy="4635844"/>
            <a:chOff x="695400" y="1986468"/>
            <a:chExt cx="3148971" cy="413733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400" y="1986468"/>
              <a:ext cx="3148971" cy="4137335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 flipH="1">
              <a:off x="3299684" y="2113199"/>
              <a:ext cx="20734" cy="3429485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231718" y="2113199"/>
              <a:ext cx="2067966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985131" y="2242739"/>
              <a:ext cx="504056" cy="3145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 smtClean="0"/>
                <a:t>13m</a:t>
              </a:r>
              <a:endParaRPr lang="zh-CN" altLang="en-US" sz="1200" dirty="0" err="1" smtClean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53025" y="3545843"/>
              <a:ext cx="504056" cy="3145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 smtClean="0"/>
                <a:t>20m</a:t>
              </a:r>
              <a:endParaRPr lang="zh-CN" altLang="en-US" sz="1200" dirty="0" err="1" smtClean="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284594" y="2090501"/>
              <a:ext cx="2179782" cy="3621042"/>
            </a:xfrm>
            <a:custGeom>
              <a:avLst/>
              <a:gdLst>
                <a:gd name="connsiteX0" fmla="*/ 0 w 2179782"/>
                <a:gd name="connsiteY0" fmla="*/ 0 h 3611418"/>
                <a:gd name="connsiteX1" fmla="*/ 18473 w 2179782"/>
                <a:gd name="connsiteY1" fmla="*/ 3611418 h 3611418"/>
                <a:gd name="connsiteX2" fmla="*/ 2059709 w 2179782"/>
                <a:gd name="connsiteY2" fmla="*/ 3583709 h 3611418"/>
                <a:gd name="connsiteX3" fmla="*/ 2179782 w 2179782"/>
                <a:gd name="connsiteY3" fmla="*/ 3546764 h 3611418"/>
                <a:gd name="connsiteX4" fmla="*/ 2170546 w 2179782"/>
                <a:gd name="connsiteY4" fmla="*/ 193964 h 3611418"/>
                <a:gd name="connsiteX5" fmla="*/ 2050473 w 2179782"/>
                <a:gd name="connsiteY5" fmla="*/ 18473 h 3611418"/>
                <a:gd name="connsiteX6" fmla="*/ 0 w 2179782"/>
                <a:gd name="connsiteY6" fmla="*/ 0 h 361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9782" h="3611418">
                  <a:moveTo>
                    <a:pt x="0" y="0"/>
                  </a:moveTo>
                  <a:cubicBezTo>
                    <a:pt x="6158" y="1203806"/>
                    <a:pt x="12315" y="2407612"/>
                    <a:pt x="18473" y="3611418"/>
                  </a:cubicBezTo>
                  <a:lnTo>
                    <a:pt x="2059709" y="3583709"/>
                  </a:lnTo>
                  <a:lnTo>
                    <a:pt x="2179782" y="3546764"/>
                  </a:lnTo>
                  <a:cubicBezTo>
                    <a:pt x="2176703" y="2429164"/>
                    <a:pt x="2173625" y="1311564"/>
                    <a:pt x="2170546" y="193964"/>
                  </a:cubicBezTo>
                  <a:lnTo>
                    <a:pt x="2050473" y="184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直接连接符 12"/>
            <p:cNvCxnSpPr>
              <a:stCxn id="12" idx="0"/>
              <a:endCxn id="12" idx="5"/>
            </p:cNvCxnSpPr>
            <p:nvPr/>
          </p:nvCxnSpPr>
          <p:spPr>
            <a:xfrm>
              <a:off x="1284594" y="2090501"/>
              <a:ext cx="2050473" cy="18522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375729" y="2035969"/>
              <a:ext cx="54732" cy="3531441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284594" y="5694141"/>
              <a:ext cx="2179782" cy="13582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3.4.8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拟建店项目平面展示及报价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3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7768" y="3068960"/>
            <a:ext cx="5120092" cy="967322"/>
          </a:xfrm>
        </p:spPr>
        <p:txBody>
          <a:bodyPr/>
          <a:lstStyle/>
          <a:p>
            <a:r>
              <a:rPr lang="zh-CN" altLang="en-US" dirty="0" smtClean="0"/>
              <a:t>展厅店场地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5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92113" y="1165252"/>
          <a:ext cx="5991225" cy="5540096"/>
        </p:xfrm>
        <a:graphic>
          <a:graphicData uri="http://schemas.openxmlformats.org/drawingml/2006/table">
            <a:tbl>
              <a:tblPr/>
              <a:tblGrid>
                <a:gridCol w="1746250">
                  <a:extLst>
                    <a:ext uri="{9D8B030D-6E8A-4147-A177-3AD203B41FA5}">
                      <a16:colId xmlns:a16="http://schemas.microsoft.com/office/drawing/2014/main" val="3481707508"/>
                    </a:ext>
                  </a:extLst>
                </a:gridCol>
                <a:gridCol w="4244975">
                  <a:extLst>
                    <a:ext uri="{9D8B030D-6E8A-4147-A177-3AD203B41FA5}">
                      <a16:colId xmlns:a16="http://schemas.microsoft.com/office/drawing/2014/main" val="1231697075"/>
                    </a:ext>
                  </a:extLst>
                </a:gridCol>
              </a:tblGrid>
              <a:tr h="269457">
                <a:tc gridSpan="2"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物业详情</a:t>
                      </a:r>
                    </a:p>
                  </a:txBody>
                  <a:tcPr marL="80682" marR="80682" marT="40341" marB="40341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33775"/>
                  </a:ext>
                </a:extLst>
              </a:tr>
              <a:tr h="288391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地址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湖北省武汉市洪山区关山大道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330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号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535430"/>
                  </a:ext>
                </a:extLst>
              </a:tr>
              <a:tr h="268000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业主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保利集团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489335"/>
                  </a:ext>
                </a:extLst>
              </a:tr>
              <a:tr h="26654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开业年份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2016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594819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所属商圈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光谷商圈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4873"/>
                  </a:ext>
                </a:extLst>
              </a:tr>
              <a:tr h="243240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商业面积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7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万平方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267902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商业楼层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 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层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（地下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 1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层，地上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  5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层）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395171"/>
                  </a:ext>
                </a:extLst>
              </a:tr>
              <a:tr h="41512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周边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3km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住宅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常住人口约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  154.63 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万人；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房价均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28000 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平方米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273365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主要消费群体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家庭客群、商务人群、年轻群体、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944596"/>
                  </a:ext>
                </a:extLst>
              </a:tr>
              <a:tr h="334999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人流数据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项目门前客流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8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万人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日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,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项目内客流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5-6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万人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日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62744"/>
                  </a:ext>
                </a:extLst>
              </a:tr>
              <a:tr h="29567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消费定位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光谷悦享生活中心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428737"/>
                  </a:ext>
                </a:extLst>
              </a:tr>
              <a:tr h="390348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首层租金（仅供参考）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600-800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848230"/>
                  </a:ext>
                </a:extLst>
              </a:tr>
              <a:tr h="35393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物业管理费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60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399370"/>
                  </a:ext>
                </a:extLst>
              </a:tr>
              <a:tr h="415124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推广费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 defTabSz="60960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 defTabSz="609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 defTabSz="609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 defTabSz="609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9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538241"/>
                  </a:ext>
                </a:extLst>
              </a:tr>
              <a:tr h="302956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停车位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1500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个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510679"/>
                  </a:ext>
                </a:extLst>
              </a:tr>
              <a:tr h="339369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交通信息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项目门前有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13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条公交车站、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条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T1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sym typeface="+mn-ea"/>
                        </a:rPr>
                        <a:t>路有轨电车站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212493"/>
                  </a:ext>
                </a:extLst>
              </a:tr>
              <a:tr h="438413"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defTabSz="608013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608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Arial" panose="020B0604020202020204" pitchFamily="34" charset="0"/>
                        </a:rPr>
                        <a:t>主力店</a:t>
                      </a:r>
                    </a:p>
                  </a:txBody>
                  <a:tcPr marL="31765" marR="31765" marT="31765" marB="31765" anchor="ctr" horzOverflow="overflow">
                    <a:lnL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600"/>
                        </a:lnSpc>
                        <a:defRPr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1pPr>
                      <a:lvl2pPr marL="742950" indent="-285750">
                        <a:lnSpc>
                          <a:spcPts val="2600"/>
                        </a:lnSpc>
                        <a:buFont typeface="Arial" panose="020B0604020202020204" pitchFamily="34" charset="0"/>
                        <a:defRPr sz="16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2pPr>
                      <a:lvl3pPr marL="1143000" indent="-228600">
                        <a:lnSpc>
                          <a:spcPts val="2600"/>
                        </a:lnSpc>
                        <a:buFont typeface="Lucida Grande"/>
                        <a:defRPr sz="1400">
                          <a:solidFill>
                            <a:srgbClr val="404040"/>
                          </a:solidFill>
                          <a:latin typeface="TrasandinaRegular"/>
                          <a:ea typeface="TrasandinaRegular"/>
                          <a:cs typeface="TrasandinaRegular"/>
                        </a:defRPr>
                      </a:lvl3pPr>
                      <a:lvl4pPr marL="16002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4pPr>
                      <a:lvl5pPr marL="2057400" indent="-228600">
                        <a:lnSpc>
                          <a:spcPts val="2663"/>
                        </a:lnSpc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5pPr>
                      <a:lvl6pPr marL="25146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6pPr>
                      <a:lvl7pPr marL="29718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7pPr>
                      <a:lvl8pPr marL="34290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8pPr>
                      <a:lvl9pPr marL="3886200" indent="-228600" fontAlgn="base">
                        <a:lnSpc>
                          <a:spcPts val="2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2"/>
                          </a:solidFill>
                          <a:latin typeface="Fedra Sans Std Book"/>
                          <a:ea typeface="华康金刚黑" panose="020B0400000000000000" pitchFamily="34" charset="-122"/>
                          <a:cs typeface="TrasandinaRegular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京东七鲜、国美、莫莉幻想、迪卡侬、海底捞、恒业国际影城、星巴克、华为、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wow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colour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康金刚黑" panose="020B0400000000000000" pitchFamily="34" charset="-122"/>
                          <a:ea typeface="黑体" panose="02010609060101010101" pitchFamily="49" charset="-122"/>
                          <a:sym typeface="+mn-ea"/>
                        </a:rPr>
                        <a:t>、屈臣氏</a:t>
                      </a:r>
                    </a:p>
                  </a:txBody>
                  <a:tcPr marL="31765" marR="31765" marT="31765" marB="31765" anchor="ctr" horzOverflow="overflow">
                    <a:lnL w="12700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36E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095593"/>
                  </a:ext>
                </a:extLst>
              </a:tr>
            </a:tbl>
          </a:graphicData>
        </a:graphic>
      </p:graphicFrame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1165252"/>
            <a:ext cx="3570625" cy="22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9" y="3532467"/>
            <a:ext cx="3584326" cy="31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3.5.1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拟建店项目简介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35360" y="283171"/>
            <a:ext cx="9663840" cy="51695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一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申请公司基本信息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1344" y="900755"/>
            <a:ext cx="1080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/>
            <a:r>
              <a:rPr lang="en-US" altLang="zh-CN" sz="1600" b="1" dirty="0" smtClean="0">
                <a:latin typeface="+mn-ea"/>
              </a:rPr>
              <a:t>1.2 </a:t>
            </a:r>
            <a:r>
              <a:rPr lang="zh-CN" altLang="en-US" sz="1600" b="1" dirty="0" smtClean="0">
                <a:latin typeface="+mn-ea"/>
              </a:rPr>
              <a:t>投资人信息</a:t>
            </a:r>
            <a:r>
              <a:rPr lang="en-US" altLang="zh-CN" sz="1600" b="1" dirty="0">
                <a:latin typeface="+mj-ea"/>
              </a:rPr>
              <a:t>(</a:t>
            </a:r>
            <a:r>
              <a:rPr lang="zh-CN" altLang="en-US" sz="1600" b="1" dirty="0">
                <a:latin typeface="+mj-ea"/>
              </a:rPr>
              <a:t>第一大</a:t>
            </a:r>
            <a:r>
              <a:rPr lang="zh-CN" altLang="en-US" sz="1600" b="1" dirty="0" smtClean="0">
                <a:latin typeface="+mj-ea"/>
              </a:rPr>
              <a:t>股东，如果股份相同加页填写，第一大股东为法人的填写第二大股东）</a:t>
            </a:r>
            <a:endParaRPr lang="zh-CN" altLang="en-US" sz="1600" b="1" dirty="0">
              <a:latin typeface="+mj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46140"/>
              </p:ext>
            </p:extLst>
          </p:nvPr>
        </p:nvGraphicFramePr>
        <p:xfrm>
          <a:off x="767408" y="1367085"/>
          <a:ext cx="11017224" cy="5303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8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8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7870" algn="l"/>
                          <a:tab pos="1493520" algn="l"/>
                          <a:tab pos="1831340" algn="l"/>
                          <a:tab pos="2311400" algn="l"/>
                          <a:tab pos="3031490" algn="l"/>
                          <a:tab pos="3608705" algn="l"/>
                          <a:tab pos="3724275" algn="l"/>
                          <a:tab pos="3884295" algn="l"/>
                          <a:tab pos="5128895" algn="l"/>
                          <a:tab pos="5244465" algn="l"/>
                        </a:tabLst>
                      </a:pP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姓名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性别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此处放置个人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正面</a:t>
                      </a:r>
                      <a:r>
                        <a:rPr 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免冠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寸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照片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出生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年月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日常居住城市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最高学历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手机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公司电话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个人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E-mail</a:t>
                      </a: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07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个人工作简历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起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~</a:t>
                      </a:r>
                      <a:r>
                        <a:rPr lang="zh-CN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止年月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工作单位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承担职务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200" b="0" dirty="0"/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200" b="0" dirty="0"/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200" b="0" dirty="0"/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200" b="0" dirty="0"/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372645"/>
                  </a:ext>
                </a:extLst>
              </a:tr>
              <a:tr h="308207">
                <a:tc gridSpan="5"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担任的社会职务（人大代表、协会、商会等）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20700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职务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组织名称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任职年月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700934"/>
                  </a:ext>
                </a:extLst>
              </a:tr>
              <a:tr h="369848">
                <a:tc>
                  <a:txBody>
                    <a:bodyPr/>
                    <a:lstStyle/>
                    <a:p>
                      <a:pPr algn="l"/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200" b="0" dirty="0"/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760" y="1196752"/>
            <a:ext cx="8558454" cy="52183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196751"/>
            <a:ext cx="4176464" cy="521835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拟建店项目简介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8334" b="80951"/>
          <a:stretch/>
        </p:blipFill>
        <p:spPr>
          <a:xfrm>
            <a:off x="400049" y="1256962"/>
            <a:ext cx="11207719" cy="648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863"/>
          <a:stretch/>
        </p:blipFill>
        <p:spPr>
          <a:xfrm>
            <a:off x="400050" y="1916832"/>
            <a:ext cx="11207719" cy="47072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847424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3.5.3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拟建店项目商铺布局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3772" y="6614425"/>
            <a:ext cx="11298280" cy="276928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紫阳东路</a:t>
            </a:r>
            <a:endParaRPr lang="zh-CN" altLang="en-US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1297297"/>
            <a:ext cx="10668038" cy="5331489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7307132" y="5755448"/>
            <a:ext cx="902571" cy="376543"/>
          </a:xfrm>
          <a:custGeom>
            <a:avLst/>
            <a:gdLst>
              <a:gd name="connsiteX0" fmla="*/ 0 w 744220"/>
              <a:gd name="connsiteY0" fmla="*/ 269240 h 292100"/>
              <a:gd name="connsiteX1" fmla="*/ 2540 w 744220"/>
              <a:gd name="connsiteY1" fmla="*/ 0 h 292100"/>
              <a:gd name="connsiteX2" fmla="*/ 190500 w 744220"/>
              <a:gd name="connsiteY2" fmla="*/ 7620 h 292100"/>
              <a:gd name="connsiteX3" fmla="*/ 744220 w 744220"/>
              <a:gd name="connsiteY3" fmla="*/ 91440 h 292100"/>
              <a:gd name="connsiteX4" fmla="*/ 736600 w 744220"/>
              <a:gd name="connsiteY4" fmla="*/ 246380 h 292100"/>
              <a:gd name="connsiteX5" fmla="*/ 482600 w 744220"/>
              <a:gd name="connsiteY5" fmla="*/ 241300 h 292100"/>
              <a:gd name="connsiteX6" fmla="*/ 474980 w 744220"/>
              <a:gd name="connsiteY6" fmla="*/ 292100 h 292100"/>
              <a:gd name="connsiteX7" fmla="*/ 0 w 744220"/>
              <a:gd name="connsiteY7" fmla="*/ 26924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220" h="292100">
                <a:moveTo>
                  <a:pt x="0" y="269240"/>
                </a:moveTo>
                <a:cubicBezTo>
                  <a:pt x="847" y="179493"/>
                  <a:pt x="1693" y="89747"/>
                  <a:pt x="2540" y="0"/>
                </a:cubicBezTo>
                <a:lnTo>
                  <a:pt x="190500" y="7620"/>
                </a:lnTo>
                <a:lnTo>
                  <a:pt x="744220" y="91440"/>
                </a:lnTo>
                <a:lnTo>
                  <a:pt x="736600" y="246380"/>
                </a:lnTo>
                <a:lnTo>
                  <a:pt x="482600" y="241300"/>
                </a:lnTo>
                <a:lnTo>
                  <a:pt x="474980" y="292100"/>
                </a:lnTo>
                <a:lnTo>
                  <a:pt x="0" y="269240"/>
                </a:lnTo>
                <a:close/>
              </a:path>
            </a:pathLst>
          </a:cu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8330462" y="5837876"/>
            <a:ext cx="319261" cy="534099"/>
          </a:xfrm>
          <a:custGeom>
            <a:avLst/>
            <a:gdLst>
              <a:gd name="connsiteX0" fmla="*/ 7620 w 261620"/>
              <a:gd name="connsiteY0" fmla="*/ 0 h 434340"/>
              <a:gd name="connsiteX1" fmla="*/ 261620 w 261620"/>
              <a:gd name="connsiteY1" fmla="*/ 5080 h 434340"/>
              <a:gd name="connsiteX2" fmla="*/ 251460 w 261620"/>
              <a:gd name="connsiteY2" fmla="*/ 434340 h 434340"/>
              <a:gd name="connsiteX3" fmla="*/ 0 w 261620"/>
              <a:gd name="connsiteY3" fmla="*/ 424180 h 434340"/>
              <a:gd name="connsiteX4" fmla="*/ 7620 w 261620"/>
              <a:gd name="connsiteY4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20" h="434340">
                <a:moveTo>
                  <a:pt x="7620" y="0"/>
                </a:moveTo>
                <a:lnTo>
                  <a:pt x="261620" y="5080"/>
                </a:lnTo>
                <a:lnTo>
                  <a:pt x="251460" y="434340"/>
                </a:lnTo>
                <a:lnTo>
                  <a:pt x="0" y="424180"/>
                </a:lnTo>
                <a:cubicBezTo>
                  <a:pt x="847" y="283633"/>
                  <a:pt x="1693" y="143087"/>
                  <a:pt x="7620" y="0"/>
                </a:cubicBezTo>
                <a:close/>
              </a:path>
            </a:pathLst>
          </a:custGeom>
          <a:noFill/>
          <a:ln w="1270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318034" y="5772638"/>
            <a:ext cx="891670" cy="231669"/>
          </a:xfrm>
          <a:custGeom>
            <a:avLst/>
            <a:gdLst>
              <a:gd name="connsiteX0" fmla="*/ 0 w 744220"/>
              <a:gd name="connsiteY0" fmla="*/ 274320 h 274320"/>
              <a:gd name="connsiteX1" fmla="*/ 0 w 744220"/>
              <a:gd name="connsiteY1" fmla="*/ 0 h 274320"/>
              <a:gd name="connsiteX2" fmla="*/ 195580 w 744220"/>
              <a:gd name="connsiteY2" fmla="*/ 5080 h 274320"/>
              <a:gd name="connsiteX3" fmla="*/ 744220 w 744220"/>
              <a:gd name="connsiteY3" fmla="*/ 8890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20" h="274320">
                <a:moveTo>
                  <a:pt x="0" y="274320"/>
                </a:moveTo>
                <a:lnTo>
                  <a:pt x="0" y="0"/>
                </a:lnTo>
                <a:lnTo>
                  <a:pt x="195580" y="5080"/>
                </a:lnTo>
                <a:lnTo>
                  <a:pt x="744220" y="88900"/>
                </a:lnTo>
              </a:path>
            </a:pathLst>
          </a:custGeom>
          <a:noFill/>
          <a:ln w="15875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8327922" y="5840417"/>
            <a:ext cx="0" cy="510994"/>
          </a:xfrm>
          <a:custGeom>
            <a:avLst/>
            <a:gdLst>
              <a:gd name="connsiteX0" fmla="*/ 7620 w 7620"/>
              <a:gd name="connsiteY0" fmla="*/ 0 h 426720"/>
              <a:gd name="connsiteX1" fmla="*/ 0 w 7620"/>
              <a:gd name="connsiteY1" fmla="*/ 426720 h 426720"/>
              <a:gd name="connsiteX2" fmla="*/ 0 w 7620"/>
              <a:gd name="connsiteY2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" h="426720">
                <a:moveTo>
                  <a:pt x="7620" y="0"/>
                </a:moveTo>
                <a:lnTo>
                  <a:pt x="0" y="426720"/>
                </a:lnTo>
                <a:lnTo>
                  <a:pt x="0" y="426720"/>
                </a:lnTo>
              </a:path>
            </a:pathLst>
          </a:cu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830235" y="1467179"/>
            <a:ext cx="588645" cy="880139"/>
            <a:chOff x="4148967" y="1139608"/>
            <a:chExt cx="588645" cy="880139"/>
          </a:xfrm>
        </p:grpSpPr>
        <p:sp>
          <p:nvSpPr>
            <p:cNvPr id="17" name="上箭头 16"/>
            <p:cNvSpPr/>
            <p:nvPr/>
          </p:nvSpPr>
          <p:spPr>
            <a:xfrm rot="204033" flipV="1">
              <a:off x="4148967" y="1141429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34658">
              <a:off x="4184732" y="1139608"/>
              <a:ext cx="5171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主入口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726117" y="5453288"/>
            <a:ext cx="1082538" cy="588645"/>
            <a:chOff x="7156690" y="3356992"/>
            <a:chExt cx="1082538" cy="588645"/>
          </a:xfrm>
        </p:grpSpPr>
        <p:sp>
          <p:nvSpPr>
            <p:cNvPr id="20" name="上箭头 19"/>
            <p:cNvSpPr/>
            <p:nvPr/>
          </p:nvSpPr>
          <p:spPr>
            <a:xfrm rot="5400000" flipV="1">
              <a:off x="7403637" y="3212156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56690" y="3497426"/>
              <a:ext cx="10825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</a:rPr>
                <a:t>次入口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151775">
            <a:off x="745455" y="1481671"/>
            <a:ext cx="1082538" cy="381609"/>
            <a:chOff x="275560" y="3578343"/>
            <a:chExt cx="1082538" cy="588645"/>
          </a:xfrm>
        </p:grpSpPr>
        <p:sp>
          <p:nvSpPr>
            <p:cNvPr id="23" name="上箭头 22"/>
            <p:cNvSpPr/>
            <p:nvPr/>
          </p:nvSpPr>
          <p:spPr>
            <a:xfrm rot="16200000" flipV="1">
              <a:off x="585209" y="3433507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560" y="3648288"/>
              <a:ext cx="1082538" cy="474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主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6328872">
            <a:off x="8273990" y="3025685"/>
            <a:ext cx="1082538" cy="409242"/>
            <a:chOff x="336737" y="3578343"/>
            <a:chExt cx="1082538" cy="588645"/>
          </a:xfrm>
        </p:grpSpPr>
        <p:sp>
          <p:nvSpPr>
            <p:cNvPr id="26" name="上箭头 25"/>
            <p:cNvSpPr/>
            <p:nvPr/>
          </p:nvSpPr>
          <p:spPr>
            <a:xfrm rot="16200000" flipV="1">
              <a:off x="585209" y="3433507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6737" y="3649298"/>
              <a:ext cx="10825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</a:rPr>
                <a:t>次入口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56788" y="1111074"/>
            <a:ext cx="11449757" cy="265812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武珞路</a:t>
            </a:r>
            <a:endParaRPr lang="zh-CN" altLang="en-US" sz="1600" dirty="0"/>
          </a:p>
        </p:txBody>
      </p:sp>
      <p:sp>
        <p:nvSpPr>
          <p:cNvPr id="29" name="矩形 28"/>
          <p:cNvSpPr/>
          <p:nvPr/>
        </p:nvSpPr>
        <p:spPr>
          <a:xfrm rot="5400000">
            <a:off x="-1283236" y="2900702"/>
            <a:ext cx="3357341" cy="290944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宝通士路</a:t>
            </a:r>
            <a:endParaRPr lang="zh-CN" altLang="en-US" sz="1600" dirty="0"/>
          </a:p>
        </p:txBody>
      </p:sp>
      <p:sp>
        <p:nvSpPr>
          <p:cNvPr id="30" name="矩形 29"/>
          <p:cNvSpPr/>
          <p:nvPr/>
        </p:nvSpPr>
        <p:spPr>
          <a:xfrm rot="5400000">
            <a:off x="9625105" y="3186480"/>
            <a:ext cx="3891032" cy="271849"/>
          </a:xfrm>
          <a:prstGeom prst="rect">
            <a:avLst/>
          </a:prstGeom>
          <a:pattFill prst="pct40">
            <a:fgClr>
              <a:schemeClr val="tx1">
                <a:lumMod val="65000"/>
                <a:lumOff val="35000"/>
              </a:schemeClr>
            </a:fgClr>
            <a:bgClr>
              <a:srgbClr val="13316C"/>
            </a:bgClr>
          </a:patt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 smtClean="0"/>
              <a:t>石牌岭路</a:t>
            </a:r>
            <a:endParaRPr lang="zh-CN" altLang="en-US" sz="16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-109232" y="4734226"/>
            <a:ext cx="1082538" cy="588645"/>
            <a:chOff x="338262" y="3578343"/>
            <a:chExt cx="1082538" cy="588645"/>
          </a:xfrm>
        </p:grpSpPr>
        <p:sp>
          <p:nvSpPr>
            <p:cNvPr id="32" name="上箭头 31"/>
            <p:cNvSpPr/>
            <p:nvPr/>
          </p:nvSpPr>
          <p:spPr>
            <a:xfrm rot="16200000" flipV="1">
              <a:off x="585209" y="3433507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38262" y="3718777"/>
              <a:ext cx="10825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</a:rPr>
                <a:t>次入口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34909" y="1434817"/>
            <a:ext cx="588645" cy="880139"/>
            <a:chOff x="4148967" y="1139608"/>
            <a:chExt cx="588645" cy="880139"/>
          </a:xfrm>
        </p:grpSpPr>
        <p:sp>
          <p:nvSpPr>
            <p:cNvPr id="35" name="上箭头 34"/>
            <p:cNvSpPr/>
            <p:nvPr/>
          </p:nvSpPr>
          <p:spPr>
            <a:xfrm rot="204033" flipV="1">
              <a:off x="4148967" y="1141429"/>
              <a:ext cx="588645" cy="878318"/>
            </a:xfrm>
            <a:prstGeom prst="upArrow">
              <a:avLst/>
            </a:prstGeom>
            <a:solidFill>
              <a:srgbClr val="FF0000"/>
            </a:solid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234658">
              <a:off x="4184732" y="1139608"/>
              <a:ext cx="5171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主入口</a:t>
              </a:r>
            </a:p>
          </p:txBody>
        </p:sp>
      </p:grpSp>
      <p:sp>
        <p:nvSpPr>
          <p:cNvPr id="37" name="上箭头 36"/>
          <p:cNvSpPr/>
          <p:nvPr/>
        </p:nvSpPr>
        <p:spPr>
          <a:xfrm>
            <a:off x="7001015" y="6209020"/>
            <a:ext cx="298260" cy="636549"/>
          </a:xfrm>
          <a:prstGeom prst="upArrow">
            <a:avLst/>
          </a:prstGeom>
          <a:solidFill>
            <a:srgbClr val="FF0000"/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次入口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45" y="5755448"/>
            <a:ext cx="514979" cy="44141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174" y="4199759"/>
            <a:ext cx="1319242" cy="1199311"/>
          </a:xfrm>
          <a:prstGeom prst="rect">
            <a:avLst/>
          </a:prstGeom>
        </p:spPr>
      </p:pic>
      <p:sp>
        <p:nvSpPr>
          <p:cNvPr id="40" name="Title 3"/>
          <p:cNvSpPr>
            <a:spLocks noGrp="1"/>
          </p:cNvSpPr>
          <p:nvPr>
            <p:ph type="title"/>
          </p:nvPr>
        </p:nvSpPr>
        <p:spPr>
          <a:xfrm>
            <a:off x="191344" y="83910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3.5.4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拟建店项目楼层平面图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41" name="五角星 40"/>
          <p:cNvSpPr/>
          <p:nvPr/>
        </p:nvSpPr>
        <p:spPr>
          <a:xfrm>
            <a:off x="6928222" y="3630933"/>
            <a:ext cx="615546" cy="40705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/>
          </a:p>
        </p:txBody>
      </p:sp>
      <p:sp>
        <p:nvSpPr>
          <p:cNvPr id="42" name="圆角矩形标注 41"/>
          <p:cNvSpPr/>
          <p:nvPr/>
        </p:nvSpPr>
        <p:spPr bwMode="auto">
          <a:xfrm>
            <a:off x="6922396" y="2549145"/>
            <a:ext cx="1769317" cy="593372"/>
          </a:xfrm>
          <a:prstGeom prst="wedgeRoundRectCallout">
            <a:avLst>
              <a:gd name="adj1" fmla="val -30447"/>
              <a:gd name="adj2" fmla="val 105558"/>
              <a:gd name="adj3" fmla="val 1666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拟建店位置</a:t>
            </a:r>
          </a:p>
        </p:txBody>
      </p:sp>
    </p:spTree>
    <p:extLst>
      <p:ext uri="{BB962C8B-B14F-4D97-AF65-F5344CB8AC3E}">
        <p14:creationId xmlns:p14="http://schemas.microsoft.com/office/powerpoint/2010/main" val="28514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40" name="AutoShape 2"/>
          <p:cNvSpPr>
            <a:spLocks noChangeAspect="1" noChangeArrowheads="1"/>
          </p:cNvSpPr>
          <p:nvPr/>
        </p:nvSpPr>
        <p:spPr bwMode="auto">
          <a:xfrm>
            <a:off x="5671815" y="3920989"/>
            <a:ext cx="294602" cy="2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AutoShape 4"/>
          <p:cNvSpPr>
            <a:spLocks noChangeAspect="1" noChangeArrowheads="1"/>
          </p:cNvSpPr>
          <p:nvPr/>
        </p:nvSpPr>
        <p:spPr bwMode="auto">
          <a:xfrm>
            <a:off x="5819116" y="3835065"/>
            <a:ext cx="294602" cy="29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3" y="1340768"/>
            <a:ext cx="2805467" cy="210394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90" y="1340768"/>
            <a:ext cx="2809150" cy="210762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83" y="1340768"/>
            <a:ext cx="2850271" cy="210394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066" y="1340768"/>
            <a:ext cx="2815287" cy="211192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05" y="4229093"/>
            <a:ext cx="2821425" cy="21162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27" y="4218046"/>
            <a:ext cx="2813446" cy="211069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478" y="4215591"/>
            <a:ext cx="2796875" cy="209780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183062"/>
            <a:ext cx="2862546" cy="2147523"/>
          </a:xfrm>
          <a:prstGeom prst="rect">
            <a:avLst/>
          </a:prstGeom>
        </p:spPr>
      </p:pic>
      <p:sp>
        <p:nvSpPr>
          <p:cNvPr id="50" name="Title 3"/>
          <p:cNvSpPr>
            <a:spLocks noGrp="1"/>
          </p:cNvSpPr>
          <p:nvPr>
            <p:ph type="title"/>
          </p:nvPr>
        </p:nvSpPr>
        <p:spPr>
          <a:xfrm>
            <a:off x="191344" y="947506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3.5.5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拟建店项目内主要品牌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7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218" y="3789040"/>
            <a:ext cx="2811988" cy="2108992"/>
          </a:xfrm>
          <a:prstGeom prst="rect">
            <a:avLst/>
          </a:prstGeom>
        </p:spPr>
      </p:pic>
      <p:pic>
        <p:nvPicPr>
          <p:cNvPr id="17" name="图片 16" descr="C:/Users/hp3/AppData/Local/Temp/picturecompress_20210130130836/output_18.pngoutput_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1578931"/>
            <a:ext cx="2777058" cy="18425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324" y="3789040"/>
            <a:ext cx="2811988" cy="2108992"/>
          </a:xfrm>
          <a:prstGeom prst="rect">
            <a:avLst/>
          </a:prstGeom>
        </p:spPr>
      </p:pic>
      <p:pic>
        <p:nvPicPr>
          <p:cNvPr id="19" name="图片 18" descr="C:/Users/hp3/AppData/Local/Temp/picturecompress_20210130130836/output_18.pngoutput_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78" y="1578931"/>
            <a:ext cx="2777058" cy="18425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743" y="3789040"/>
            <a:ext cx="2811988" cy="2108992"/>
          </a:xfrm>
          <a:prstGeom prst="rect">
            <a:avLst/>
          </a:prstGeom>
        </p:spPr>
      </p:pic>
      <p:pic>
        <p:nvPicPr>
          <p:cNvPr id="21" name="图片 20" descr="C:/Users/hp3/AppData/Local/Temp/picturecompress_20210130130836/output_18.pngoutput_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97" y="1578931"/>
            <a:ext cx="2777058" cy="1842541"/>
          </a:xfrm>
          <a:prstGeom prst="rect">
            <a:avLst/>
          </a:prstGeom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191344" y="947506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3.5.6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拟建店项目内竞品店面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2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5" y="1188283"/>
            <a:ext cx="3410585" cy="255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77818"/>
            <a:ext cx="3368040" cy="2526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02" y="1277818"/>
            <a:ext cx="3404235" cy="2553335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566530" y="1998156"/>
            <a:ext cx="3160644" cy="854766"/>
          </a:xfrm>
          <a:custGeom>
            <a:avLst/>
            <a:gdLst>
              <a:gd name="connsiteX0" fmla="*/ 29818 w 3160644"/>
              <a:gd name="connsiteY0" fmla="*/ 59635 h 854766"/>
              <a:gd name="connsiteX1" fmla="*/ 0 w 3160644"/>
              <a:gd name="connsiteY1" fmla="*/ 854766 h 854766"/>
              <a:gd name="connsiteX2" fmla="*/ 3160644 w 3160644"/>
              <a:gd name="connsiteY2" fmla="*/ 815009 h 854766"/>
              <a:gd name="connsiteX3" fmla="*/ 3150705 w 3160644"/>
              <a:gd name="connsiteY3" fmla="*/ 0 h 854766"/>
              <a:gd name="connsiteX4" fmla="*/ 29818 w 3160644"/>
              <a:gd name="connsiteY4" fmla="*/ 59635 h 85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644" h="854766">
                <a:moveTo>
                  <a:pt x="29818" y="59635"/>
                </a:moveTo>
                <a:lnTo>
                  <a:pt x="0" y="854766"/>
                </a:lnTo>
                <a:lnTo>
                  <a:pt x="3160644" y="815009"/>
                </a:lnTo>
                <a:lnTo>
                  <a:pt x="3150705" y="0"/>
                </a:lnTo>
                <a:lnTo>
                  <a:pt x="29818" y="59635"/>
                </a:lnTo>
                <a:close/>
              </a:path>
            </a:pathLst>
          </a:custGeom>
          <a:noFill/>
          <a:ln w="5715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5" y="3966700"/>
            <a:ext cx="3410585" cy="2557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4056235"/>
            <a:ext cx="3368040" cy="25260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02" y="4056235"/>
            <a:ext cx="3404235" cy="2553335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566530" y="4776573"/>
            <a:ext cx="3160644" cy="854766"/>
          </a:xfrm>
          <a:custGeom>
            <a:avLst/>
            <a:gdLst>
              <a:gd name="connsiteX0" fmla="*/ 29818 w 3160644"/>
              <a:gd name="connsiteY0" fmla="*/ 59635 h 854766"/>
              <a:gd name="connsiteX1" fmla="*/ 0 w 3160644"/>
              <a:gd name="connsiteY1" fmla="*/ 854766 h 854766"/>
              <a:gd name="connsiteX2" fmla="*/ 3160644 w 3160644"/>
              <a:gd name="connsiteY2" fmla="*/ 815009 h 854766"/>
              <a:gd name="connsiteX3" fmla="*/ 3150705 w 3160644"/>
              <a:gd name="connsiteY3" fmla="*/ 0 h 854766"/>
              <a:gd name="connsiteX4" fmla="*/ 29818 w 3160644"/>
              <a:gd name="connsiteY4" fmla="*/ 59635 h 85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644" h="854766">
                <a:moveTo>
                  <a:pt x="29818" y="59635"/>
                </a:moveTo>
                <a:lnTo>
                  <a:pt x="0" y="854766"/>
                </a:lnTo>
                <a:lnTo>
                  <a:pt x="3160644" y="815009"/>
                </a:lnTo>
                <a:lnTo>
                  <a:pt x="3150705" y="0"/>
                </a:lnTo>
                <a:lnTo>
                  <a:pt x="29818" y="59635"/>
                </a:lnTo>
                <a:close/>
              </a:path>
            </a:pathLst>
          </a:custGeom>
          <a:noFill/>
          <a:ln w="57150" cmpd="sng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91344" y="876522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3.5.7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拟建店项目店面展示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三</a:t>
            </a:r>
            <a:r>
              <a:rPr lang="en-US" altLang="zh-CN" dirty="0" smtClean="0"/>
              <a:t>.</a:t>
            </a:r>
            <a:r>
              <a:rPr lang="zh-CN" altLang="en-US" dirty="0"/>
              <a:t>拟建店</a:t>
            </a:r>
            <a:r>
              <a:rPr lang="zh-CN" altLang="en-US" dirty="0" smtClean="0"/>
              <a:t>简述</a:t>
            </a:r>
            <a:endParaRPr lang="zh-CN" altLang="en-US" dirty="0"/>
          </a:p>
        </p:txBody>
      </p:sp>
      <p:sp>
        <p:nvSpPr>
          <p:cNvPr id="3" name="object 12"/>
          <p:cNvSpPr txBox="1"/>
          <p:nvPr/>
        </p:nvSpPr>
        <p:spPr>
          <a:xfrm>
            <a:off x="5107513" y="1970723"/>
            <a:ext cx="3616497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sz="1200" dirty="0">
                <a:latin typeface="+mn-ea"/>
                <a:cs typeface="微软雅黑" panose="020B0503020204020204" pitchFamily="34" charset="-122"/>
              </a:rPr>
              <a:t>铺位号</a:t>
            </a:r>
            <a:r>
              <a:rPr sz="1200" dirty="0" smtClean="0">
                <a:latin typeface="+mn-ea"/>
                <a:cs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+mn-ea"/>
                <a:cs typeface="微软雅黑" panose="020B0503020204020204" pitchFamily="34" charset="-122"/>
              </a:rPr>
              <a:t>C-120</a:t>
            </a:r>
            <a:endParaRPr lang="en-US" altLang="zh-CN" sz="1200" u="sng" dirty="0">
              <a:latin typeface="+mn-ea"/>
              <a:cs typeface="微软雅黑" panose="020B0503020204020204" pitchFamily="34" charset="-122"/>
              <a:sym typeface="+mn-lt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+mn-ea"/>
                <a:cs typeface="微软雅黑" panose="020B0503020204020204" pitchFamily="34" charset="-122"/>
              </a:rPr>
              <a:t>店铺使</a:t>
            </a:r>
            <a:r>
              <a:rPr sz="1200" dirty="0">
                <a:latin typeface="+mn-ea"/>
                <a:cs typeface="微软雅黑" panose="020B0503020204020204" pitchFamily="34" charset="-122"/>
              </a:rPr>
              <a:t>用面积</a:t>
            </a:r>
            <a:r>
              <a:rPr sz="1200" dirty="0" smtClean="0">
                <a:latin typeface="+mn-ea"/>
                <a:cs typeface="微软雅黑" panose="020B0503020204020204" pitchFamily="34" charset="-122"/>
              </a:rPr>
              <a:t>：</a:t>
            </a:r>
            <a:r>
              <a:rPr lang="en-US" sz="1200" u="sng" dirty="0" smtClean="0">
                <a:latin typeface="+mn-ea"/>
                <a:cs typeface="微软雅黑" panose="020B0503020204020204" pitchFamily="34" charset="-122"/>
              </a:rPr>
              <a:t>211</a:t>
            </a:r>
            <a:r>
              <a:rPr lang="zh-CN" altLang="en-US" sz="1200" u="sng" dirty="0" smtClean="0">
                <a:latin typeface="+mn-ea"/>
                <a:cs typeface="微软雅黑" panose="020B0503020204020204" pitchFamily="34" charset="-122"/>
              </a:rPr>
              <a:t>㎡（实际面积</a:t>
            </a:r>
            <a:r>
              <a:rPr lang="zh-CN" altLang="en-US" sz="1200" u="sng" dirty="0">
                <a:latin typeface="+mn-ea"/>
                <a:cs typeface="微软雅黑" panose="020B0503020204020204" pitchFamily="34" charset="-122"/>
              </a:rPr>
              <a:t>计租）；</a:t>
            </a:r>
            <a:endParaRPr lang="en-US" altLang="zh-CN" sz="1200" u="sng" dirty="0">
              <a:latin typeface="+mn-ea"/>
              <a:cs typeface="微软雅黑" panose="020B0503020204020204" pitchFamily="34" charset="-122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交</a:t>
            </a:r>
            <a:r>
              <a:rPr lang="zh-CN" altLang="en-US" sz="1200" dirty="0">
                <a:latin typeface="+mn-ea"/>
                <a:cs typeface="微软雅黑" panose="020B0503020204020204" pitchFamily="34" charset="-122"/>
                <a:sym typeface="+mn-ea"/>
              </a:rPr>
              <a:t>铺时间：</a:t>
            </a:r>
            <a:r>
              <a:rPr lang="en-US" altLang="zh-CN" sz="1200" dirty="0">
                <a:latin typeface="+mn-ea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latin typeface="+mn-ea"/>
                <a:cs typeface="微软雅黑" panose="020B0503020204020204" pitchFamily="34" charset="-122"/>
                <a:sym typeface="+mn-ea"/>
              </a:rPr>
              <a:t>2022.2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+mn-ea"/>
                <a:sym typeface="+mn-lt"/>
              </a:rPr>
              <a:t>租赁</a:t>
            </a:r>
            <a:r>
              <a:rPr lang="zh-CN" altLang="en-US" sz="1200" dirty="0">
                <a:latin typeface="+mn-ea"/>
                <a:cs typeface="+mn-ea"/>
                <a:sym typeface="+mn-lt"/>
              </a:rPr>
              <a:t>期限</a:t>
            </a:r>
            <a:r>
              <a:rPr lang="zh-CN" altLang="en-US" sz="1200" dirty="0" smtClean="0">
                <a:latin typeface="+mn-ea"/>
                <a:cs typeface="+mn-ea"/>
                <a:sym typeface="+mn-lt"/>
              </a:rPr>
              <a:t>：</a:t>
            </a:r>
            <a:r>
              <a:rPr lang="en-US" altLang="zh-CN" sz="1200" dirty="0" smtClean="0">
                <a:latin typeface="+mn-ea"/>
                <a:cs typeface="+mn-ea"/>
                <a:sym typeface="+mn-lt"/>
              </a:rPr>
              <a:t>2</a:t>
            </a:r>
            <a:r>
              <a:rPr lang="zh-CN" altLang="en-US" sz="1200" dirty="0" smtClean="0">
                <a:latin typeface="+mn-ea"/>
                <a:cs typeface="+mn-ea"/>
                <a:sym typeface="+mn-lt"/>
              </a:rPr>
              <a:t>个月（可谈）</a:t>
            </a:r>
            <a:endParaRPr lang="en-US" altLang="zh-CN" sz="1200" dirty="0" smtClean="0">
              <a:latin typeface="+mn-ea"/>
              <a:cs typeface="+mn-ea"/>
              <a:sym typeface="+mn-lt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lt"/>
              </a:rPr>
              <a:t>装修</a:t>
            </a:r>
            <a:r>
              <a:rPr lang="zh-CN" altLang="en-US" sz="1200" dirty="0">
                <a:latin typeface="+mn-ea"/>
                <a:cs typeface="微软雅黑" panose="020B0503020204020204" pitchFamily="34" charset="-122"/>
                <a:sym typeface="+mn-lt"/>
              </a:rPr>
              <a:t>免租期</a:t>
            </a: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lt"/>
              </a:rPr>
              <a:t>：可谈</a:t>
            </a:r>
            <a:endParaRPr lang="en-US" altLang="zh-CN" sz="1200" dirty="0" smtClean="0">
              <a:latin typeface="+mn-ea"/>
              <a:cs typeface="微软雅黑" panose="020B0503020204020204" pitchFamily="34" charset="-122"/>
              <a:sym typeface="+mn-lt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本</a:t>
            </a:r>
            <a:r>
              <a:rPr lang="zh-CN" altLang="en-US" sz="1200" dirty="0">
                <a:latin typeface="+mn-ea"/>
                <a:cs typeface="微软雅黑" panose="020B0503020204020204" pitchFamily="34" charset="-122"/>
                <a:sym typeface="+mn-ea"/>
              </a:rPr>
              <a:t>项目内竞品</a:t>
            </a:r>
            <a:r>
              <a:rPr lang="zh-CN" altLang="en-US" sz="1200" dirty="0" smtClean="0">
                <a:latin typeface="+mn-ea"/>
                <a:cs typeface="微软雅黑" panose="020B0503020204020204" pitchFamily="34" charset="-122"/>
                <a:sym typeface="+mn-ea"/>
              </a:rPr>
              <a:t>：华为塞力斯、理想或小鹏</a:t>
            </a:r>
            <a:endParaRPr lang="en-US" altLang="zh-CN" sz="1200" dirty="0" smtClean="0"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6248"/>
              </p:ext>
            </p:extLst>
          </p:nvPr>
        </p:nvGraphicFramePr>
        <p:xfrm>
          <a:off x="5043342" y="4139680"/>
          <a:ext cx="3047093" cy="2179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916">
                  <a:extLst>
                    <a:ext uri="{9D8B030D-6E8A-4147-A177-3AD203B41FA5}">
                      <a16:colId xmlns:a16="http://schemas.microsoft.com/office/drawing/2014/main" val="3469776004"/>
                    </a:ext>
                  </a:extLst>
                </a:gridCol>
              </a:tblGrid>
              <a:tr h="23996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面积：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zh-CN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211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pitchFamily="34" charset="-122"/>
                        </a:rPr>
                        <a:t>平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143825"/>
                  </a:ext>
                </a:extLst>
              </a:tr>
              <a:tr h="23996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00" b="0" i="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一年</a:t>
                      </a:r>
                      <a:r>
                        <a:rPr sz="1200" b="0" i="0" spc="-45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租金</a:t>
                      </a:r>
                      <a:r>
                        <a:rPr lang="zh-CN" sz="1200" b="0" i="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报价</a:t>
                      </a:r>
                      <a:r>
                        <a:rPr sz="1200" b="0" i="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pitchFamily="34" charset="-122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递增：</a:t>
                      </a:r>
                      <a:endParaRPr lang="zh-CN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物管费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其他（排污及垃圾费）：</a:t>
                      </a:r>
                      <a:endParaRPr lang="en-US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首年月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租金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：</a:t>
                      </a:r>
                      <a:endParaRPr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物业</a:t>
                      </a:r>
                      <a:r>
                        <a:rPr lang="zh-CN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费用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月计</a:t>
                      </a:r>
                      <a:r>
                        <a:rPr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</a:rPr>
                        <a:t>：</a:t>
                      </a:r>
                      <a:endParaRPr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ea"/>
                        </a:rPr>
                        <a:t>第一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ea"/>
                        </a:rPr>
                        <a:t>年</a:t>
                      </a:r>
                      <a:r>
                        <a:rPr lang="zh-CN" altLang="en-US" sz="1200" b="0" i="0" kern="1200" spc="-4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月费用总计</a:t>
                      </a: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30"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kern="1200" spc="-45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+mn-lt"/>
                        </a:rPr>
                        <a:t>第一年年费用总计：</a:t>
                      </a: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spc="-4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175535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95400" y="1683574"/>
            <a:ext cx="3528392" cy="4635844"/>
            <a:chOff x="695400" y="1986468"/>
            <a:chExt cx="3148971" cy="413733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400" y="1986468"/>
              <a:ext cx="3148971" cy="4137335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 flipH="1">
              <a:off x="3299684" y="2113199"/>
              <a:ext cx="20734" cy="3429485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231718" y="2113199"/>
              <a:ext cx="2067966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1985131" y="2242739"/>
              <a:ext cx="504056" cy="3145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 smtClean="0"/>
                <a:t>13m</a:t>
              </a:r>
              <a:endParaRPr lang="zh-CN" altLang="en-US" sz="1200" dirty="0" err="1" smtClean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53025" y="3545843"/>
              <a:ext cx="504056" cy="3145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 smtClean="0"/>
                <a:t>20m</a:t>
              </a:r>
              <a:endParaRPr lang="zh-CN" altLang="en-US" sz="1200" dirty="0" err="1" smtClean="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284594" y="2090501"/>
              <a:ext cx="2179782" cy="3621042"/>
            </a:xfrm>
            <a:custGeom>
              <a:avLst/>
              <a:gdLst>
                <a:gd name="connsiteX0" fmla="*/ 0 w 2179782"/>
                <a:gd name="connsiteY0" fmla="*/ 0 h 3611418"/>
                <a:gd name="connsiteX1" fmla="*/ 18473 w 2179782"/>
                <a:gd name="connsiteY1" fmla="*/ 3611418 h 3611418"/>
                <a:gd name="connsiteX2" fmla="*/ 2059709 w 2179782"/>
                <a:gd name="connsiteY2" fmla="*/ 3583709 h 3611418"/>
                <a:gd name="connsiteX3" fmla="*/ 2179782 w 2179782"/>
                <a:gd name="connsiteY3" fmla="*/ 3546764 h 3611418"/>
                <a:gd name="connsiteX4" fmla="*/ 2170546 w 2179782"/>
                <a:gd name="connsiteY4" fmla="*/ 193964 h 3611418"/>
                <a:gd name="connsiteX5" fmla="*/ 2050473 w 2179782"/>
                <a:gd name="connsiteY5" fmla="*/ 18473 h 3611418"/>
                <a:gd name="connsiteX6" fmla="*/ 0 w 2179782"/>
                <a:gd name="connsiteY6" fmla="*/ 0 h 361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9782" h="3611418">
                  <a:moveTo>
                    <a:pt x="0" y="0"/>
                  </a:moveTo>
                  <a:cubicBezTo>
                    <a:pt x="6158" y="1203806"/>
                    <a:pt x="12315" y="2407612"/>
                    <a:pt x="18473" y="3611418"/>
                  </a:cubicBezTo>
                  <a:lnTo>
                    <a:pt x="2059709" y="3583709"/>
                  </a:lnTo>
                  <a:lnTo>
                    <a:pt x="2179782" y="3546764"/>
                  </a:lnTo>
                  <a:cubicBezTo>
                    <a:pt x="2176703" y="2429164"/>
                    <a:pt x="2173625" y="1311564"/>
                    <a:pt x="2170546" y="193964"/>
                  </a:cubicBezTo>
                  <a:lnTo>
                    <a:pt x="2050473" y="184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直接连接符 12"/>
            <p:cNvCxnSpPr>
              <a:stCxn id="12" idx="0"/>
              <a:endCxn id="12" idx="5"/>
            </p:cNvCxnSpPr>
            <p:nvPr/>
          </p:nvCxnSpPr>
          <p:spPr>
            <a:xfrm>
              <a:off x="1284594" y="2090501"/>
              <a:ext cx="2050473" cy="18522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375729" y="2035969"/>
              <a:ext cx="54732" cy="3531441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284594" y="5694141"/>
              <a:ext cx="2179782" cy="13582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3.5.8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拟建店项目平面展示及报价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8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51" y="1844824"/>
            <a:ext cx="6695769" cy="792088"/>
          </a:xfrm>
        </p:spPr>
        <p:txBody>
          <a:bodyPr wrap="square"/>
          <a:lstStyle/>
          <a:p>
            <a:r>
              <a:rPr lang="zh-CN" altLang="en-US" b="1" dirty="0">
                <a:latin typeface="+mj-ea"/>
                <a:ea typeface="+mj-ea"/>
              </a:rPr>
              <a:t>四</a:t>
            </a:r>
            <a:r>
              <a:rPr lang="en-US" altLang="zh-CN" b="1" dirty="0" smtClean="0">
                <a:latin typeface="+mj-ea"/>
                <a:ea typeface="+mj-ea"/>
              </a:rPr>
              <a:t>.</a:t>
            </a:r>
            <a:r>
              <a:rPr lang="zh-CN" altLang="en-US" b="1" dirty="0" smtClean="0">
                <a:latin typeface="+mj-ea"/>
                <a:ea typeface="+mj-ea"/>
              </a:rPr>
              <a:t>经营思路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367" y="3140968"/>
            <a:ext cx="4392488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团队配备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销量及</a:t>
            </a:r>
            <a:r>
              <a:rPr lang="en-US" altLang="zh-CN" sz="1600" dirty="0" smtClean="0">
                <a:latin typeface="+mj-ea"/>
                <a:ea typeface="+mj-ea"/>
              </a:rPr>
              <a:t>ROI</a:t>
            </a:r>
            <a:r>
              <a:rPr lang="zh-CN" altLang="en-US" sz="1600" dirty="0" smtClean="0">
                <a:latin typeface="+mj-ea"/>
                <a:ea typeface="+mj-ea"/>
              </a:rPr>
              <a:t>测算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开拓方案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保客营销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600" dirty="0" smtClean="0">
                <a:latin typeface="+mj-ea"/>
                <a:ea typeface="+mj-ea"/>
              </a:rPr>
              <a:t>市场营销</a:t>
            </a: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altLang="zh-CN" sz="1600" dirty="0" smtClean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en-US" altLang="zh-CN" sz="1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933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经营思路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0356178"/>
              </p:ext>
            </p:extLst>
          </p:nvPr>
        </p:nvGraphicFramePr>
        <p:xfrm>
          <a:off x="437515" y="1412739"/>
          <a:ext cx="11516357" cy="3960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9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31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项目名称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核心岗位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姓名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到岗时间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汽车行业经验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品牌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个人业绩</a:t>
                      </a:r>
                      <a:endParaRPr lang="zh-CN" alt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微软雅黑" panose="020B0503020204020204" charset="-122"/>
                        </a:rPr>
                        <a:t>空间店</a:t>
                      </a:r>
                      <a:endParaRPr 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XXXX</a:t>
                      </a:r>
                      <a:r>
                        <a:rPr lang="zh-CN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岚图空间店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店长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effectLst/>
                          <a:latin typeface="+mn-ea"/>
                          <a:ea typeface="+mn-ea"/>
                        </a:rPr>
                        <a:t>黄亮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effectLst/>
                          <a:latin typeface="+mn-ea"/>
                          <a:ea typeface="+mn-ea"/>
                        </a:rPr>
                        <a:t>2021/12/20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effectLst/>
                          <a:latin typeface="+mn-ea"/>
                          <a:ea typeface="+mn-ea"/>
                        </a:rPr>
                        <a:t>5年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0" dirty="0">
                          <a:effectLst/>
                          <a:latin typeface="+mn-ea"/>
                          <a:ea typeface="+mn-ea"/>
                        </a:rPr>
                        <a:t>大众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0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8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销售经理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覃喜梅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2021/12/20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2年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东本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月销8台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4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快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闪店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XXXX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展厅店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店长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刘辉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2021/12/20</a:t>
                      </a: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+mn-ea"/>
                        </a:rPr>
                        <a:t>8年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宝马、东本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4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快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闪店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XXXX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展厅店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店长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夏旭亚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2021/12/20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6年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奔驰、英菲、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0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4.1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团队配备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经营思路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6556949"/>
              </p:ext>
            </p:extLst>
          </p:nvPr>
        </p:nvGraphicFramePr>
        <p:xfrm>
          <a:off x="400685" y="1268760"/>
          <a:ext cx="11423015" cy="4873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12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项目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月度费用预估</a:t>
                      </a:r>
                      <a:r>
                        <a:rPr lang="en-US" altLang="zh-CN" sz="160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万元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盈亏边界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租金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折旧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运维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人员工资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市场推广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其他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费用合计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单车销售佣金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月平衡台数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宁海西子国际快闪店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上限</a:t>
                      </a:r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8%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慈溪爱琴海快闪店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上限</a:t>
                      </a:r>
                      <a:r>
                        <a:rPr kumimoji="0" lang="en-US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8%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北仑银泰快闪店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上限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8%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合计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rgbClr val="E9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4.2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销量及</a:t>
            </a:r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ROI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测算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0564" y="6208585"/>
            <a:ext cx="2263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altLang="zh-CN" sz="1200" dirty="0" smtClean="0">
                <a:latin typeface="华康金刚黑" panose="020B0400000000000000" pitchFamily="34" charset="-122"/>
                <a:ea typeface="华康金刚黑" panose="020B0400000000000000" pitchFamily="34" charset="-122"/>
              </a:rPr>
              <a:t>*</a:t>
            </a:r>
            <a:r>
              <a:rPr lang="zh-CN" altLang="en-US" sz="1200" dirty="0" smtClean="0">
                <a:latin typeface="华康金刚黑" panose="020B0400000000000000" pitchFamily="34" charset="-122"/>
                <a:ea typeface="华康金刚黑" panose="020B0400000000000000" pitchFamily="34" charset="-122"/>
              </a:rPr>
              <a:t>具体单车佣金以商务政策为准</a:t>
            </a:r>
            <a:endParaRPr lang="zh-CN" altLang="en-US" sz="1200" dirty="0">
              <a:solidFill>
                <a:srgbClr val="000000"/>
              </a:solidFill>
              <a:latin typeface="华康金刚黑" panose="020B0400000000000000" pitchFamily="34" charset="-122"/>
              <a:ea typeface="华康金刚黑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2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150" y="303508"/>
            <a:ext cx="9663840" cy="54909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一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申请公司基本信息</a:t>
            </a:r>
            <a:endParaRPr lang="en-GB" sz="2400" b="1" dirty="0"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00182"/>
              </p:ext>
            </p:extLst>
          </p:nvPr>
        </p:nvGraphicFramePr>
        <p:xfrm>
          <a:off x="685800" y="1340768"/>
          <a:ext cx="10972800" cy="5179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686">
                  <a:extLst>
                    <a:ext uri="{9D8B030D-6E8A-4147-A177-3AD203B41FA5}">
                      <a16:colId xmlns:a16="http://schemas.microsoft.com/office/drawing/2014/main" val="1607497419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val="2927425939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val="1011902483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3857759839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474000946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104651315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4011383590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68766758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1184064483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3553280546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1926379907"/>
                    </a:ext>
                  </a:extLst>
                </a:gridCol>
              </a:tblGrid>
              <a:tr h="56749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公司名称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城市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品牌名称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股权占比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授权日期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85877"/>
                  </a:ext>
                </a:extLst>
              </a:tr>
              <a:tr h="527456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销量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售后产值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销量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售后产值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销量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售后产值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29190"/>
                  </a:ext>
                </a:extLst>
              </a:tr>
              <a:tr h="6697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填入经销商名称</a:t>
                      </a:r>
                      <a:endParaRPr lang="zh-CN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经销商所在城市</a:t>
                      </a:r>
                      <a:endParaRPr lang="zh-CN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填入经营品牌名称</a:t>
                      </a:r>
                      <a:endParaRPr lang="zh-CN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填入所有股东名称及占股比例</a:t>
                      </a:r>
                      <a:endParaRPr lang="zh-CN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填入台数</a:t>
                      </a:r>
                      <a:endParaRPr kumimoji="0" lang="zh-CN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填入金额</a:t>
                      </a:r>
                      <a:endParaRPr kumimoji="0" lang="zh-CN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填入台数</a:t>
                      </a:r>
                      <a:endParaRPr kumimoji="0" lang="zh-CN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填入金额</a:t>
                      </a:r>
                      <a:endParaRPr kumimoji="0" lang="zh-CN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填入台数</a:t>
                      </a:r>
                      <a:endParaRPr kumimoji="0" lang="zh-CN" alt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填入金额</a:t>
                      </a:r>
                      <a:endParaRPr kumimoji="0" lang="zh-CN" alt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300707"/>
                  </a:ext>
                </a:extLst>
              </a:tr>
              <a:tr h="39915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191143"/>
                  </a:ext>
                </a:extLst>
              </a:tr>
              <a:tr h="39915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850310"/>
                  </a:ext>
                </a:extLst>
              </a:tr>
              <a:tr h="39915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64919"/>
                  </a:ext>
                </a:extLst>
              </a:tr>
              <a:tr h="44350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03329"/>
                  </a:ext>
                </a:extLst>
              </a:tr>
              <a:tr h="44350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11867"/>
                  </a:ext>
                </a:extLst>
              </a:tr>
              <a:tr h="44350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109672"/>
                  </a:ext>
                </a:extLst>
              </a:tr>
              <a:tr h="443505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26494"/>
                  </a:ext>
                </a:extLst>
              </a:tr>
              <a:tr h="443505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合计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706387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10005" y="1019024"/>
            <a:ext cx="10835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n-ea"/>
              </a:rPr>
              <a:t>1.3 </a:t>
            </a:r>
            <a:r>
              <a:rPr lang="zh-CN" altLang="en-US" sz="1600" b="1" dirty="0" smtClean="0">
                <a:latin typeface="+mn-ea"/>
              </a:rPr>
              <a:t>投资人在申请城市已营业</a:t>
            </a:r>
            <a:r>
              <a:rPr lang="en-US" altLang="zh-CN" sz="1600" b="1" dirty="0" smtClean="0">
                <a:latin typeface="+mn-ea"/>
              </a:rPr>
              <a:t>4S</a:t>
            </a:r>
            <a:r>
              <a:rPr lang="zh-CN" altLang="en-US" sz="1600" b="1" dirty="0" smtClean="0">
                <a:latin typeface="+mn-ea"/>
              </a:rPr>
              <a:t>品牌授权店经营情况</a:t>
            </a:r>
            <a:r>
              <a:rPr lang="en-US" altLang="zh-CN" sz="1600" b="1" dirty="0" smtClean="0">
                <a:latin typeface="+mn-ea"/>
              </a:rPr>
              <a:t>(</a:t>
            </a:r>
            <a:r>
              <a:rPr lang="zh-CN" altLang="en-US" sz="1600" b="1" dirty="0" smtClean="0">
                <a:latin typeface="+mn-ea"/>
              </a:rPr>
              <a:t>超过</a:t>
            </a:r>
            <a:r>
              <a:rPr lang="en-US" altLang="zh-CN" sz="1600" b="1" dirty="0">
                <a:latin typeface="+mn-ea"/>
              </a:rPr>
              <a:t>8</a:t>
            </a:r>
            <a:r>
              <a:rPr lang="zh-CN" altLang="en-US" sz="1600" b="1" dirty="0" smtClean="0">
                <a:latin typeface="+mn-ea"/>
              </a:rPr>
              <a:t>家的仅提供</a:t>
            </a:r>
            <a:r>
              <a:rPr lang="en-US" altLang="zh-CN" sz="1600" b="1" dirty="0">
                <a:latin typeface="+mn-ea"/>
              </a:rPr>
              <a:t>8</a:t>
            </a:r>
            <a:r>
              <a:rPr lang="zh-CN" altLang="en-US" sz="1600" b="1" dirty="0" smtClean="0">
                <a:latin typeface="+mn-ea"/>
              </a:rPr>
              <a:t>家即可，但须标注在申请城市已营业网点数量</a:t>
            </a:r>
            <a:r>
              <a:rPr lang="en-US" altLang="zh-CN" sz="1600" b="1" dirty="0" smtClean="0">
                <a:latin typeface="+mn-ea"/>
              </a:rPr>
              <a:t>)</a:t>
            </a:r>
            <a:endParaRPr lang="zh-CN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20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经营思路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662993"/>
              </p:ext>
            </p:extLst>
          </p:nvPr>
        </p:nvGraphicFramePr>
        <p:xfrm>
          <a:off x="335359" y="1285659"/>
          <a:ext cx="11549314" cy="4999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1357214639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903382907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822282493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1485190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4951">
                  <a:extLst>
                    <a:ext uri="{9D8B030D-6E8A-4147-A177-3AD203B41FA5}">
                      <a16:colId xmlns:a16="http://schemas.microsoft.com/office/drawing/2014/main" val="2171877011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 marL="0" marR="0" indent="0" algn="ctr" defTabSz="609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类别</a:t>
                      </a:r>
                      <a:endParaRPr lang="en-US" altLang="zh-CN" sz="1600" u="none" strike="noStrike" kern="1200" dirty="0" smtClean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项目</a:t>
                      </a:r>
                      <a:endParaRPr lang="en-US" altLang="zh-CN" sz="1600" u="none" strike="noStrike" kern="1200" dirty="0" smtClean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预计营业时间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2022-03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2022-04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2022-05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2022-06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2022-07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2022-08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华康金刚黑" panose="020B0400000000000000" pitchFamily="34" charset="-122"/>
                          <a:ea typeface="华康金刚黑" panose="020B0400000000000000" pitchFamily="34" charset="-122"/>
                          <a:cs typeface="+mn-cs"/>
                        </a:rPr>
                        <a:t>2022-09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华康金刚黑" panose="020B0400000000000000" pitchFamily="34" charset="-122"/>
                        <a:ea typeface="华康金刚黑" panose="020B0400000000000000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2022-10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2022-11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2022-12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华康金刚黑" panose="020B0400000000000000" pitchFamily="34" charset="-122"/>
                          <a:ea typeface="华康金刚黑" panose="020B0400000000000000" pitchFamily="34" charset="-122"/>
                        </a:rPr>
                        <a:t>合计</a:t>
                      </a:r>
                      <a:endParaRPr lang="en-US" altLang="zh-CN" sz="1600" b="0" i="0" u="none" strike="noStrike" dirty="0">
                        <a:solidFill>
                          <a:schemeClr val="bg1"/>
                        </a:solidFill>
                        <a:effectLst/>
                        <a:latin typeface="华康金刚黑" panose="020B0400000000000000" pitchFamily="34" charset="-122"/>
                        <a:ea typeface="华康金刚黑" panose="020B0400000000000000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9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销量预估</a:t>
                      </a:r>
                    </a:p>
                    <a:p>
                      <a:pPr algn="ctr" fontAlgn="b"/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宁海西子国际快闪店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慈溪爱琴海快闪店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2021.12.26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4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北仑银泰快闪店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3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利润预估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宁海西子国际快闪店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2021.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慈溪爱琴海快闪店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2021.12.26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华康金刚黑" panose="020B0400000000000000" pitchFamily="34" charset="-122"/>
                        </a:rPr>
                        <a:t>北仑银泰快闪店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2021.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4.2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销量及</a:t>
            </a:r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ROI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测算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9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经营思路</a:t>
            </a:r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4.3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开拓方案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2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经营思路</a:t>
            </a:r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4.4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保客营销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360" y="325670"/>
            <a:ext cx="6695769" cy="5040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经营思路</a:t>
            </a:r>
            <a:endParaRPr lang="zh-CN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344" y="971727"/>
            <a:ext cx="96638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4.5 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市场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营销</a:t>
            </a:r>
            <a:endParaRPr lang="zh-CN" altLang="en-US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8" y="2492896"/>
            <a:ext cx="7094399" cy="879275"/>
          </a:xfrm>
        </p:spPr>
        <p:txBody>
          <a:bodyPr wrap="square"/>
          <a:lstStyle/>
          <a:p>
            <a:r>
              <a:rPr lang="zh-CN" altLang="en-US" b="1" dirty="0">
                <a:latin typeface="+mj-ea"/>
                <a:ea typeface="+mj-ea"/>
              </a:rPr>
              <a:t>五</a:t>
            </a:r>
            <a:r>
              <a:rPr lang="en-US" altLang="zh-CN" b="1" dirty="0">
                <a:latin typeface="+mj-ea"/>
                <a:ea typeface="+mj-ea"/>
              </a:rPr>
              <a:t>.</a:t>
            </a:r>
            <a:r>
              <a:rPr lang="zh-CN" altLang="en-US" b="1" dirty="0">
                <a:latin typeface="+mj-ea"/>
                <a:ea typeface="+mj-ea"/>
              </a:rPr>
              <a:t>需提交材料列表</a:t>
            </a:r>
          </a:p>
        </p:txBody>
      </p:sp>
      <p:sp>
        <p:nvSpPr>
          <p:cNvPr id="4" name="矩形 3"/>
          <p:cNvSpPr/>
          <p:nvPr/>
        </p:nvSpPr>
        <p:spPr>
          <a:xfrm>
            <a:off x="4439816" y="3429000"/>
            <a:ext cx="24482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声明</a:t>
            </a:r>
            <a:r>
              <a:rPr lang="zh-CN" altLang="en-US" sz="1800" dirty="0">
                <a:latin typeface="+mj-ea"/>
                <a:ea typeface="+mj-ea"/>
              </a:rPr>
              <a:t>文件</a:t>
            </a:r>
            <a:endParaRPr lang="en-US" altLang="zh-CN" sz="1800" dirty="0">
              <a:latin typeface="+mj-ea"/>
              <a:ea typeface="+mj-ea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800" dirty="0" smtClean="0">
                <a:latin typeface="+mj-ea"/>
                <a:ea typeface="+mj-ea"/>
              </a:rPr>
              <a:t>其他附件</a:t>
            </a:r>
            <a:endParaRPr lang="zh-CN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55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half" idx="1"/>
          </p:nvPr>
        </p:nvSpPr>
        <p:spPr>
          <a:xfrm>
            <a:off x="761994" y="1628800"/>
            <a:ext cx="11053782" cy="3666744"/>
          </a:xfrm>
        </p:spPr>
        <p:txBody>
          <a:bodyPr>
            <a:noAutofit/>
          </a:bodyPr>
          <a:lstStyle/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zh-CN" sz="1400" dirty="0" smtClean="0">
                <a:latin typeface="+mn-ea"/>
              </a:rPr>
              <a:t>申请</a:t>
            </a:r>
            <a:r>
              <a:rPr lang="zh-CN" altLang="en-US" sz="1400" dirty="0" smtClean="0">
                <a:latin typeface="+mn-ea"/>
              </a:rPr>
              <a:t>方</a:t>
            </a:r>
            <a:r>
              <a:rPr lang="zh-CN" altLang="zh-CN" sz="1400" dirty="0" smtClean="0">
                <a:latin typeface="+mn-ea"/>
              </a:rPr>
              <a:t>须</a:t>
            </a:r>
            <a:r>
              <a:rPr lang="zh-CN" altLang="zh-CN" sz="1400" dirty="0">
                <a:latin typeface="+mn-ea"/>
              </a:rPr>
              <a:t>保证所提供的资料</a:t>
            </a:r>
            <a:r>
              <a:rPr lang="zh-CN" altLang="zh-CN" sz="1400" dirty="0" smtClean="0">
                <a:latin typeface="+mn-ea"/>
              </a:rPr>
              <a:t>真实</a:t>
            </a:r>
            <a:r>
              <a:rPr lang="zh-CN" altLang="en-US" sz="1400" dirty="0" smtClean="0">
                <a:latin typeface="+mn-ea"/>
              </a:rPr>
              <a:t>有效</a:t>
            </a:r>
            <a:r>
              <a:rPr lang="zh-CN" altLang="zh-CN" sz="1400" dirty="0" smtClean="0">
                <a:latin typeface="+mn-ea"/>
              </a:rPr>
              <a:t>，</a:t>
            </a:r>
            <a:r>
              <a:rPr lang="zh-CN" altLang="en-US" sz="1400" dirty="0" smtClean="0">
                <a:latin typeface="+mn-ea"/>
              </a:rPr>
              <a:t>并配合岚图品牌网络发展</a:t>
            </a:r>
            <a:r>
              <a:rPr lang="zh-CN" altLang="en-US" sz="1400" dirty="0">
                <a:latin typeface="+mn-ea"/>
              </a:rPr>
              <a:t>领域</a:t>
            </a:r>
            <a:r>
              <a:rPr lang="zh-CN" altLang="en-US" sz="1400" dirty="0" smtClean="0">
                <a:latin typeface="+mn-ea"/>
              </a:rPr>
              <a:t>对认为有必要的材料进行核实及补充，</a:t>
            </a:r>
            <a:r>
              <a:rPr lang="zh-CN" altLang="zh-CN" sz="1400" dirty="0" smtClean="0">
                <a:latin typeface="+mn-ea"/>
              </a:rPr>
              <a:t>凡由于</a:t>
            </a:r>
            <a:r>
              <a:rPr lang="zh-CN" altLang="en-US" sz="1400" dirty="0" smtClean="0">
                <a:latin typeface="+mn-ea"/>
              </a:rPr>
              <a:t>信息错误所</a:t>
            </a:r>
            <a:r>
              <a:rPr lang="zh-CN" altLang="zh-CN" sz="1400" dirty="0" smtClean="0">
                <a:latin typeface="+mn-ea"/>
              </a:rPr>
              <a:t>造成</a:t>
            </a:r>
            <a:r>
              <a:rPr lang="zh-CN" altLang="zh-CN" sz="1400" dirty="0">
                <a:latin typeface="+mn-ea"/>
              </a:rPr>
              <a:t>的经济损失和其他不利后果，由</a:t>
            </a:r>
            <a:r>
              <a:rPr lang="zh-CN" altLang="zh-CN" sz="1400" dirty="0" smtClean="0">
                <a:latin typeface="+mn-ea"/>
              </a:rPr>
              <a:t>申请</a:t>
            </a:r>
            <a:r>
              <a:rPr lang="zh-CN" altLang="en-US" sz="1400" dirty="0" smtClean="0">
                <a:latin typeface="+mn-ea"/>
              </a:rPr>
              <a:t>方</a:t>
            </a:r>
            <a:r>
              <a:rPr lang="zh-CN" altLang="zh-CN" sz="1400" dirty="0" smtClean="0">
                <a:latin typeface="+mn-ea"/>
              </a:rPr>
              <a:t>自行</a:t>
            </a:r>
            <a:r>
              <a:rPr lang="zh-CN" altLang="zh-CN" sz="1400" dirty="0">
                <a:latin typeface="+mn-ea"/>
              </a:rPr>
              <a:t>承担。</a:t>
            </a:r>
            <a:endParaRPr lang="en-US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zh-CN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400" dirty="0" smtClean="0">
                <a:latin typeface="+mn-ea"/>
              </a:rPr>
              <a:t>申请方应直接向岚图品牌网络发展部门提出申请，申请方通过除此以外的方式造成的经济损失或风险，由申请方自行承担</a:t>
            </a:r>
            <a:r>
              <a:rPr lang="zh-CN" altLang="zh-CN" sz="1400" dirty="0" smtClean="0">
                <a:latin typeface="+mn-ea"/>
              </a:rPr>
              <a:t>。</a:t>
            </a:r>
            <a:endParaRPr lang="en-US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zh-CN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400" dirty="0" smtClean="0">
                <a:latin typeface="+mn-ea"/>
              </a:rPr>
              <a:t>岚图品牌合伙人选择是一个公平、公正、科学的过程，如申请方在申请期间通过不实信息或通过第三方干预筛选，</a:t>
            </a:r>
            <a:r>
              <a:rPr lang="en-US" altLang="zh-CN" sz="1400" dirty="0">
                <a:latin typeface="+mn-ea"/>
              </a:rPr>
              <a:t> </a:t>
            </a:r>
            <a:r>
              <a:rPr lang="zh-CN" altLang="en-US" sz="1400" dirty="0" smtClean="0">
                <a:latin typeface="+mn-ea"/>
              </a:rPr>
              <a:t>岚图品牌有权终止、退回申请要求，由此发生的损失或风险由申请方自行承担。</a:t>
            </a:r>
            <a:endParaRPr lang="en-US" altLang="zh-CN" sz="1400" dirty="0" smtClean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400" dirty="0" smtClean="0">
                <a:latin typeface="+mn-ea"/>
              </a:rPr>
              <a:t>申请方承诺</a:t>
            </a:r>
            <a:r>
              <a:rPr lang="zh-CN" altLang="en-US" sz="1400" dirty="0">
                <a:latin typeface="+mn-ea"/>
              </a:rPr>
              <a:t>具有良好的商业信誉</a:t>
            </a:r>
            <a:r>
              <a:rPr lang="zh-CN" altLang="en-US" sz="1400" dirty="0" smtClean="0">
                <a:latin typeface="+mn-ea"/>
              </a:rPr>
              <a:t>，</a:t>
            </a:r>
            <a:r>
              <a:rPr lang="zh-CN" altLang="en-US" sz="1400" kern="100" dirty="0" smtClean="0">
                <a:latin typeface="+mn-ea"/>
                <a:cs typeface="Times New Roman"/>
              </a:rPr>
              <a:t>无</a:t>
            </a:r>
            <a:r>
              <a:rPr lang="zh-CN" altLang="zh-CN" sz="1400" kern="100" dirty="0" smtClean="0">
                <a:latin typeface="+mn-ea"/>
                <a:cs typeface="Times New Roman"/>
              </a:rPr>
              <a:t>不良记录</a:t>
            </a:r>
            <a:r>
              <a:rPr lang="zh-CN" altLang="en-US" sz="1400" kern="100" dirty="0" smtClean="0">
                <a:latin typeface="+mn-ea"/>
                <a:cs typeface="Times New Roman"/>
              </a:rPr>
              <a:t>，如申请方隐瞒信息且未</a:t>
            </a:r>
            <a:r>
              <a:rPr lang="zh-CN" altLang="en-US" sz="1400" kern="100" dirty="0">
                <a:latin typeface="+mn-ea"/>
                <a:cs typeface="Times New Roman"/>
              </a:rPr>
              <a:t>在申请时说明，后期一切后果，由</a:t>
            </a:r>
            <a:r>
              <a:rPr lang="zh-CN" altLang="en-US" sz="1400" kern="100" dirty="0" smtClean="0">
                <a:latin typeface="+mn-ea"/>
                <a:cs typeface="Times New Roman"/>
              </a:rPr>
              <a:t>申请方承担</a:t>
            </a:r>
            <a:r>
              <a:rPr lang="zh-CN" altLang="en-US" sz="1400" kern="100" dirty="0">
                <a:latin typeface="+mn-ea"/>
                <a:cs typeface="Times New Roman"/>
              </a:rPr>
              <a:t>。</a:t>
            </a:r>
            <a:endParaRPr lang="en-US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zh-CN" altLang="zh-CN" sz="1400" dirty="0" smtClean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400" dirty="0" smtClean="0">
                <a:latin typeface="+mn-ea"/>
              </a:rPr>
              <a:t>申请方所有递交的材料将由岚图品牌妥善保管，不予退回。</a:t>
            </a:r>
            <a:endParaRPr lang="en-US" altLang="zh-CN" sz="1400" dirty="0" smtClean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zh-CN" altLang="zh-CN" sz="1400" dirty="0">
              <a:latin typeface="+mn-ea"/>
            </a:endParaRPr>
          </a:p>
          <a:p>
            <a:pPr marL="216000" indent="-216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zh-CN" sz="1400" dirty="0" smtClean="0">
                <a:latin typeface="+mn-ea"/>
              </a:rPr>
              <a:t>本申请书解释权</a:t>
            </a:r>
            <a:r>
              <a:rPr lang="zh-CN" altLang="zh-CN" sz="1400" dirty="0">
                <a:latin typeface="+mn-ea"/>
              </a:rPr>
              <a:t>、修改</a:t>
            </a:r>
            <a:r>
              <a:rPr lang="zh-CN" altLang="zh-CN" sz="1400" dirty="0" smtClean="0">
                <a:latin typeface="+mn-ea"/>
              </a:rPr>
              <a:t>权归</a:t>
            </a:r>
            <a:r>
              <a:rPr lang="zh-CN" altLang="en-US" sz="1400" dirty="0" smtClean="0">
                <a:latin typeface="+mn-ea"/>
              </a:rPr>
              <a:t>岚图品牌。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17340" y="1047161"/>
            <a:ext cx="966384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5.1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免责</a:t>
            </a:r>
            <a:r>
              <a:rPr lang="zh-CN" altLang="en-US" sz="1600" b="1" dirty="0">
                <a:latin typeface="+mn-ea"/>
                <a:ea typeface="+mn-ea"/>
                <a:cs typeface="+mn-cs"/>
              </a:rPr>
              <a:t>声明函</a:t>
            </a:r>
            <a:endParaRPr lang="en-GB" sz="1600" b="1" dirty="0">
              <a:latin typeface="+mn-ea"/>
              <a:ea typeface="+mn-ea"/>
              <a:cs typeface="+mn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07368" y="260648"/>
            <a:ext cx="9663840" cy="51695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b="1" baseline="0"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/>
              <a:t>五</a:t>
            </a:r>
            <a:r>
              <a:rPr lang="en-US" altLang="zh-CN" dirty="0"/>
              <a:t>.</a:t>
            </a:r>
            <a:r>
              <a:rPr lang="zh-CN" altLang="en-US" dirty="0"/>
              <a:t>需</a:t>
            </a:r>
            <a:r>
              <a:rPr lang="zh-CN" altLang="zh-CN" dirty="0"/>
              <a:t>提交</a:t>
            </a:r>
            <a:r>
              <a:rPr lang="zh-CN" altLang="en-US" dirty="0"/>
              <a:t>附件列表</a:t>
            </a:r>
            <a:endParaRPr lang="en-GB" dirty="0"/>
          </a:p>
        </p:txBody>
      </p:sp>
      <p:sp>
        <p:nvSpPr>
          <p:cNvPr id="3" name="矩形 2"/>
          <p:cNvSpPr/>
          <p:nvPr/>
        </p:nvSpPr>
        <p:spPr>
          <a:xfrm>
            <a:off x="6816080" y="5006171"/>
            <a:ext cx="3338786" cy="110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20000"/>
              </a:lnSpc>
              <a:spcAft>
                <a:spcPts val="1000"/>
              </a:spcAft>
            </a:pP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申请方公司名称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1400" dirty="0">
                <a:latin typeface="+mn-ea"/>
                <a:cs typeface="Arial" panose="020B0604020202020204" pitchFamily="34" charset="0"/>
              </a:rPr>
              <a:t>盖章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1400" dirty="0" smtClean="0">
                <a:latin typeface="+mn-ea"/>
                <a:cs typeface="Arial" panose="020B0604020202020204" pitchFamily="34" charset="0"/>
              </a:rPr>
              <a:t>：</a:t>
            </a:r>
            <a:endParaRPr lang="en-US" altLang="zh-CN" sz="1400" dirty="0" smtClean="0">
              <a:latin typeface="+mn-ea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20000"/>
              </a:lnSpc>
              <a:spcAft>
                <a:spcPts val="1000"/>
              </a:spcAft>
            </a:pPr>
            <a:r>
              <a:rPr lang="zh-CN" altLang="zh-CN" sz="1400" dirty="0" smtClean="0">
                <a:latin typeface="+mn-ea"/>
                <a:cs typeface="Arial" panose="020B0604020202020204" pitchFamily="34" charset="0"/>
              </a:rPr>
              <a:t>法人</a:t>
            </a:r>
            <a:r>
              <a:rPr lang="zh-CN" altLang="zh-CN" sz="1400" dirty="0">
                <a:latin typeface="+mn-ea"/>
                <a:cs typeface="Arial" panose="020B0604020202020204" pitchFamily="34" charset="0"/>
              </a:rPr>
              <a:t>代表签名：</a:t>
            </a:r>
            <a:r>
              <a:rPr lang="en-US" altLang="zh-CN" sz="1400" dirty="0">
                <a:latin typeface="+mn-ea"/>
                <a:cs typeface="Arial" panose="020B0604020202020204" pitchFamily="34" charset="0"/>
              </a:rPr>
              <a:t>              </a:t>
            </a:r>
          </a:p>
          <a:p>
            <a:pPr marL="216000" indent="-216000">
              <a:lnSpc>
                <a:spcPct val="120000"/>
              </a:lnSpc>
              <a:spcAft>
                <a:spcPts val="1000"/>
              </a:spcAft>
            </a:pPr>
            <a:r>
              <a:rPr lang="zh-CN" altLang="en-US" sz="1400" dirty="0">
                <a:latin typeface="+mn-ea"/>
              </a:rPr>
              <a:t>日期：</a:t>
            </a:r>
            <a:endParaRPr lang="en-US" altLang="zh-CN" sz="140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260648"/>
            <a:ext cx="9663840" cy="51695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五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需</a:t>
            </a:r>
            <a:r>
              <a:rPr lang="zh-CN" altLang="zh-CN" sz="2400" b="1" dirty="0">
                <a:latin typeface="+mj-ea"/>
                <a:ea typeface="+mj-ea"/>
              </a:rPr>
              <a:t>提交</a:t>
            </a:r>
            <a:r>
              <a:rPr lang="zh-CN" altLang="en-US" sz="2400" b="1" dirty="0">
                <a:latin typeface="+mj-ea"/>
                <a:ea typeface="+mj-ea"/>
              </a:rPr>
              <a:t>附件列表</a:t>
            </a:r>
            <a:endParaRPr lang="en-GB" sz="2400" b="1" dirty="0"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02396"/>
              </p:ext>
            </p:extLst>
          </p:nvPr>
        </p:nvGraphicFramePr>
        <p:xfrm>
          <a:off x="632818" y="1412777"/>
          <a:ext cx="11151813" cy="398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34">
                  <a:extLst>
                    <a:ext uri="{9D8B030D-6E8A-4147-A177-3AD203B41FA5}">
                      <a16:colId xmlns:a16="http://schemas.microsoft.com/office/drawing/2014/main" val="3979461825"/>
                    </a:ext>
                  </a:extLst>
                </a:gridCol>
                <a:gridCol w="6515908">
                  <a:extLst>
                    <a:ext uri="{9D8B030D-6E8A-4147-A177-3AD203B41FA5}">
                      <a16:colId xmlns:a16="http://schemas.microsoft.com/office/drawing/2014/main" val="106520984"/>
                    </a:ext>
                  </a:extLst>
                </a:gridCol>
                <a:gridCol w="3717271">
                  <a:extLst>
                    <a:ext uri="{9D8B030D-6E8A-4147-A177-3AD203B41FA5}">
                      <a16:colId xmlns:a16="http://schemas.microsoft.com/office/drawing/2014/main" val="1120841060"/>
                    </a:ext>
                  </a:extLst>
                </a:gridCol>
              </a:tblGrid>
              <a:tr h="7364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文件名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文件类型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4668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营业执照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三证合一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扫描件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-PDF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5693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公司股权结构证明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扫描件</a:t>
                      </a:r>
                      <a:r>
                        <a:rPr kumimoji="0" lang="en-US" altLang="zh-CN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PDF</a:t>
                      </a:r>
                      <a:endParaRPr kumimoji="0" lang="en-US" altLang="zh-CN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9344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申请网点场地图纸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CAD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PDF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7657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资金及信用证明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（公司征信报告、控股股东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实际控制人、法人征信报告）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扫描件</a:t>
                      </a:r>
                      <a:r>
                        <a:rPr kumimoji="0" lang="en-US" altLang="zh-CN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PDF</a:t>
                      </a:r>
                      <a:endParaRPr kumimoji="0" lang="en-US" altLang="zh-CN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536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免责声明函签署（签署盖章）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扫描件</a:t>
                      </a:r>
                      <a:r>
                        <a:rPr kumimoji="0" lang="en-US" altLang="zh-CN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PDF</a:t>
                      </a:r>
                      <a:endParaRPr kumimoji="0" lang="en-US" altLang="zh-CN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8588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公司近年财务审计报告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扫描件</a:t>
                      </a:r>
                      <a:r>
                        <a:rPr kumimoji="0" lang="en-US" altLang="zh-CN" sz="18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PDF</a:t>
                      </a:r>
                      <a:endParaRPr kumimoji="0" lang="en-US" altLang="zh-CN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18883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84021" y="5578320"/>
            <a:ext cx="72266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latin typeface="+mn-ea"/>
              </a:rPr>
              <a:t>*以上每项文件如含多页资料，请整理在同一份</a:t>
            </a:r>
            <a:r>
              <a:rPr lang="en-US" altLang="zh-CN" sz="1100" dirty="0" smtClean="0">
                <a:latin typeface="+mn-ea"/>
              </a:rPr>
              <a:t>PDF</a:t>
            </a:r>
            <a:r>
              <a:rPr lang="zh-CN" altLang="en-US" sz="1100" dirty="0" smtClean="0">
                <a:latin typeface="+mn-ea"/>
              </a:rPr>
              <a:t>中，共需提交</a:t>
            </a:r>
            <a:r>
              <a:rPr lang="en-US" altLang="zh-CN" sz="1100" dirty="0" smtClean="0">
                <a:latin typeface="+mn-ea"/>
              </a:rPr>
              <a:t>6</a:t>
            </a:r>
            <a:r>
              <a:rPr lang="zh-CN" altLang="en-US" sz="1100" dirty="0" smtClean="0">
                <a:latin typeface="+mn-ea"/>
              </a:rPr>
              <a:t>份</a:t>
            </a:r>
            <a:r>
              <a:rPr lang="en-US" altLang="zh-CN" sz="1100" dirty="0" smtClean="0">
                <a:latin typeface="+mn-ea"/>
              </a:rPr>
              <a:t>PDF</a:t>
            </a:r>
            <a:r>
              <a:rPr lang="zh-CN" altLang="en-US" sz="1100" dirty="0" smtClean="0">
                <a:latin typeface="+mn-ea"/>
              </a:rPr>
              <a:t>文件，命名请以上述“文件名”列表为准</a:t>
            </a:r>
            <a:endParaRPr lang="zh-CN" altLang="en-US" sz="1100" dirty="0">
              <a:latin typeface="+mn-ea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5360" y="1010722"/>
            <a:ext cx="9663840" cy="22159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105750" defTabSz="609555"/>
            <a:r>
              <a:rPr lang="en-US" altLang="zh-CN" sz="1600" b="1" dirty="0" smtClean="0">
                <a:latin typeface="+mn-ea"/>
                <a:ea typeface="+mn-ea"/>
                <a:cs typeface="+mn-cs"/>
              </a:rPr>
              <a:t>5.2 </a:t>
            </a:r>
            <a:r>
              <a:rPr lang="zh-CN" altLang="en-US" sz="1600" b="1" dirty="0" smtClean="0">
                <a:latin typeface="+mn-ea"/>
                <a:ea typeface="+mn-ea"/>
                <a:cs typeface="+mn-cs"/>
              </a:rPr>
              <a:t>需补充材料（加盖公章）</a:t>
            </a:r>
            <a:endParaRPr lang="en-GB" sz="1600" b="1" dirty="0"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7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323016" y="3702355"/>
            <a:ext cx="4800216" cy="960000"/>
          </a:xfrm>
        </p:spPr>
        <p:txBody>
          <a:bodyPr/>
          <a:lstStyle/>
          <a:p>
            <a:r>
              <a:rPr lang="zh-CN" altLang="en-US" dirty="0" smtClean="0"/>
              <a:t>谢 谢 审 阅！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3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7368" y="287809"/>
            <a:ext cx="9663840" cy="47689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一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申请公司基本信息</a:t>
            </a:r>
            <a:endParaRPr lang="en-GB" sz="2400" b="1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344" y="1009854"/>
            <a:ext cx="302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1.4 </a:t>
            </a:r>
            <a:r>
              <a:rPr lang="zh-CN" altLang="en-US" dirty="0" smtClean="0"/>
              <a:t>公司</a:t>
            </a:r>
            <a:r>
              <a:rPr lang="zh-CN" altLang="en-US" dirty="0"/>
              <a:t>其他产业经营情况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01137"/>
              </p:ext>
            </p:extLst>
          </p:nvPr>
        </p:nvGraphicFramePr>
        <p:xfrm>
          <a:off x="685800" y="1524000"/>
          <a:ext cx="11098832" cy="324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163">
                  <a:extLst>
                    <a:ext uri="{9D8B030D-6E8A-4147-A177-3AD203B41FA5}">
                      <a16:colId xmlns:a16="http://schemas.microsoft.com/office/drawing/2014/main" val="1607497419"/>
                    </a:ext>
                  </a:extLst>
                </a:gridCol>
                <a:gridCol w="1650303">
                  <a:extLst>
                    <a:ext uri="{9D8B030D-6E8A-4147-A177-3AD203B41FA5}">
                      <a16:colId xmlns:a16="http://schemas.microsoft.com/office/drawing/2014/main" val="2927425939"/>
                    </a:ext>
                  </a:extLst>
                </a:gridCol>
                <a:gridCol w="1518277">
                  <a:extLst>
                    <a:ext uri="{9D8B030D-6E8A-4147-A177-3AD203B41FA5}">
                      <a16:colId xmlns:a16="http://schemas.microsoft.com/office/drawing/2014/main" val="1011902483"/>
                    </a:ext>
                  </a:extLst>
                </a:gridCol>
                <a:gridCol w="1980363">
                  <a:extLst>
                    <a:ext uri="{9D8B030D-6E8A-4147-A177-3AD203B41FA5}">
                      <a16:colId xmlns:a16="http://schemas.microsoft.com/office/drawing/2014/main" val="3857759839"/>
                    </a:ext>
                  </a:extLst>
                </a:gridCol>
                <a:gridCol w="1980363">
                  <a:extLst>
                    <a:ext uri="{9D8B030D-6E8A-4147-A177-3AD203B41FA5}">
                      <a16:colId xmlns:a16="http://schemas.microsoft.com/office/drawing/2014/main" val="3327359962"/>
                    </a:ext>
                  </a:extLst>
                </a:gridCol>
                <a:gridCol w="1980363">
                  <a:extLst>
                    <a:ext uri="{9D8B030D-6E8A-4147-A177-3AD203B41FA5}">
                      <a16:colId xmlns:a16="http://schemas.microsoft.com/office/drawing/2014/main" val="1735255660"/>
                    </a:ext>
                  </a:extLst>
                </a:gridCol>
              </a:tblGrid>
              <a:tr h="536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公司名称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城市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主营业务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股权占比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上年度主营业务收入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上年度净利润总额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万元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485877"/>
                  </a:ext>
                </a:extLst>
              </a:tr>
              <a:tr h="464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填入其他产业公司名称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其他产业所在城市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填入经营业务范围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填入所有股东名称及占股比例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3007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649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5617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5774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033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706387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82549" y="4831541"/>
            <a:ext cx="1226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*按内容增加行数</a:t>
            </a: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31093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38060"/>
              </p:ext>
            </p:extLst>
          </p:nvPr>
        </p:nvGraphicFramePr>
        <p:xfrm>
          <a:off x="666780" y="1122184"/>
          <a:ext cx="11117852" cy="5710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0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4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6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单位：万元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en-US" altLang="zh-CN" sz="1100" b="1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en-US" altLang="zh-CN" sz="1100" b="1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en-US" altLang="zh-CN" sz="1100" b="1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96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</a:rPr>
                        <a:t>损益表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总营业额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主营业务毛利额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总费用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营业利润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税前利润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税后利润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296">
                <a:tc rowSpan="1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</a:rPr>
                        <a:t>资产负债表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流动资产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固定资产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总计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流动负债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长期负债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股东权益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实收资本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资本公积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其他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留存收益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总计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296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</a:rPr>
                        <a:t>财务比率</a:t>
                      </a:r>
                      <a:endParaRPr lang="zh-CN" sz="11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主营业务毛利润率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资产负债率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流动比率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总资产周转率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72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solidFill>
                            <a:schemeClr val="tx1"/>
                          </a:solidFill>
                          <a:effectLst/>
                        </a:rPr>
                        <a:t>净资产收益率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35360" y="332656"/>
            <a:ext cx="9663840" cy="47545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一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申请公司基本信息</a:t>
            </a:r>
            <a:endParaRPr lang="en-GB" sz="2400" b="1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908" y="789965"/>
            <a:ext cx="1751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1.5 </a:t>
            </a:r>
            <a:r>
              <a:rPr lang="zh-CN" altLang="en-US" dirty="0" smtClean="0"/>
              <a:t>财务调查表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1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35360" y="342015"/>
            <a:ext cx="9663840" cy="41756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一</a:t>
            </a:r>
            <a:r>
              <a:rPr lang="en-US" altLang="zh-CN" sz="2400" b="1" dirty="0">
                <a:latin typeface="+mj-ea"/>
                <a:ea typeface="+mj-ea"/>
              </a:rPr>
              <a:t>.</a:t>
            </a:r>
            <a:r>
              <a:rPr lang="zh-CN" altLang="en-US" sz="2400" b="1" dirty="0">
                <a:latin typeface="+mj-ea"/>
                <a:ea typeface="+mj-ea"/>
              </a:rPr>
              <a:t>申请公司基本信息</a:t>
            </a:r>
            <a:endParaRPr lang="en-GB" sz="2400" b="1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908" y="1052429"/>
            <a:ext cx="3335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5750">
              <a:defRPr sz="1600" b="1">
                <a:latin typeface="+mn-ea"/>
              </a:defRPr>
            </a:lvl1pPr>
          </a:lstStyle>
          <a:p>
            <a:r>
              <a:rPr lang="en-US" altLang="zh-CN" dirty="0" smtClean="0"/>
              <a:t>1.6 </a:t>
            </a:r>
            <a:r>
              <a:rPr lang="zh-CN" altLang="en-US" dirty="0" smtClean="0"/>
              <a:t>资</a:t>
            </a:r>
            <a:r>
              <a:rPr lang="zh-CN" altLang="en-US" dirty="0"/>
              <a:t>信</a:t>
            </a:r>
            <a:r>
              <a:rPr lang="zh-CN" altLang="en-US" dirty="0" smtClean="0"/>
              <a:t>状况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83866"/>
              </p:ext>
            </p:extLst>
          </p:nvPr>
        </p:nvGraphicFramePr>
        <p:xfrm>
          <a:off x="396305" y="1479126"/>
          <a:ext cx="11377263" cy="1917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4808843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12610357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732720750"/>
                    </a:ext>
                  </a:extLst>
                </a:gridCol>
              </a:tblGrid>
              <a:tr h="312115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资金及信用状况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目前银行</a:t>
                      </a:r>
                      <a:r>
                        <a:rPr lang="zh-CN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存款</a:t>
                      </a:r>
                      <a:endParaRPr lang="en-US" altLang="zh-CN" sz="1000" kern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银行名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银行名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银行名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银行名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0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信用</a:t>
                      </a:r>
                      <a:r>
                        <a:rPr lang="zh-CN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en-US" altLang="zh-CN" sz="1000" kern="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请选择并提供证明）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AAA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AA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A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□</a:t>
                      </a: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</a:t>
                      </a:r>
                      <a:r>
                        <a:rPr lang="zh-CN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r>
                        <a:rPr lang="en-US" altLang="zh-CN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银行名称</a:t>
                      </a:r>
                      <a:r>
                        <a:rPr lang="en-US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                                                                                   </a:t>
                      </a:r>
                      <a:r>
                        <a:rPr lang="zh-CN" altLang="en-US" sz="1000" kern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有效期：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9146" marR="59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90557"/>
              </p:ext>
            </p:extLst>
          </p:nvPr>
        </p:nvGraphicFramePr>
        <p:xfrm>
          <a:off x="407368" y="3573016"/>
          <a:ext cx="11366200" cy="258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746"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</a:rPr>
                        <a:t>请将</a:t>
                      </a:r>
                      <a:r>
                        <a:rPr lang="zh-CN" altLang="en-US" sz="1000" b="1" dirty="0" smtClean="0">
                          <a:solidFill>
                            <a:schemeClr val="tx1"/>
                          </a:solidFill>
                        </a:rPr>
                        <a:t>银行存款证明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</a:rPr>
                        <a:t>扫描件放置下面方框中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</a:rPr>
                        <a:t>请将</a:t>
                      </a:r>
                      <a:r>
                        <a:rPr lang="zh-CN" altLang="en-US" sz="1000" b="1" dirty="0" smtClean="0">
                          <a:solidFill>
                            <a:schemeClr val="tx1"/>
                          </a:solidFill>
                        </a:rPr>
                        <a:t>资信等级证明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</a:rPr>
                        <a:t>扫描件放置下面方框中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884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6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114a6b3-83b8-4f59-ae34-6dc54f9342c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822f02e-aa6e-451a-98d1-6273c08fb6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822f02e-aa6e-451a-98d1-6273c08fb67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07c897-d83f-470c-95d1-53b6da92e2bf}"/>
  <p:tag name="TABLE_ENDDRAG_ORIGIN_RECT" val="906*412"/>
  <p:tag name="TABLE_ENDDRAG_RECT" val="34*77*906*4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68c586-e0e7-4d6b-8339-4a5b4954314a}"/>
  <p:tag name="TABLE_ENDDRAG_ORIGIN_RECT" val="899*383"/>
  <p:tag name="TABLE_ENDDRAG_RECT" val="31*82*899*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907031a-ad56-4025-a44f-354edcabe4fb}"/>
  <p:tag name="TABLE_ENDDRAG_ORIGIN_RECT" val="921*393"/>
  <p:tag name="TABLE_ENDDRAG_RECT" val="13*82*921*393"/>
</p:tagLst>
</file>

<file path=ppt/theme/theme1.xml><?xml version="1.0" encoding="utf-8"?>
<a:theme xmlns:a="http://schemas.openxmlformats.org/drawingml/2006/main" name="岚图主题-1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57289"/>
      </a:accent1>
      <a:accent2>
        <a:srgbClr val="92A9BC"/>
      </a:accent2>
      <a:accent3>
        <a:srgbClr val="646464"/>
      </a:accent3>
      <a:accent4>
        <a:srgbClr val="868686"/>
      </a:accent4>
      <a:accent5>
        <a:srgbClr val="A5A5A5"/>
      </a:accent5>
      <a:accent6>
        <a:srgbClr val="C7C7C7"/>
      </a:accent6>
      <a:hlink>
        <a:srgbClr val="046EA4"/>
      </a:hlink>
      <a:folHlink>
        <a:srgbClr val="BFBFBF"/>
      </a:folHlink>
    </a:clrScheme>
    <a:fontScheme name="gt5bz0az">
      <a:majorFont>
        <a:latin typeface="" panose="020F0302020204030204"/>
        <a:ea typeface="华康金刚黑"/>
        <a:cs typeface=""/>
      </a:majorFont>
      <a:minorFont>
        <a:latin typeface="" panose="020F0502020204030204"/>
        <a:ea typeface="华康金刚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3"/>
        </a:solidFill>
        <a:ln>
          <a:noFill/>
        </a:ln>
        <a:extLst/>
      </a:spPr>
      <a:bodyPr wrap="none" anchor="ctr"/>
      <a:lstStyle>
        <a:defPPr marL="0" marR="0" indent="0" defTabSz="91440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kern="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gradFill flip="none" rotWithShape="1">
          <a:gsLst>
            <a:gs pos="45000">
              <a:schemeClr val="accent5">
                <a:lumMod val="40000"/>
                <a:lumOff val="60000"/>
              </a:schemeClr>
            </a:gs>
            <a:gs pos="6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0"/>
          <a:tileRect/>
        </a:gradFill>
      </a:spPr>
      <a:bodyPr wrap="square" rtlCol="0">
        <a:spAutoFit/>
      </a:bodyPr>
      <a:lstStyle>
        <a:defPPr algn="ctr">
          <a:spcBef>
            <a:spcPts val="600"/>
          </a:spcBef>
          <a:spcAft>
            <a:spcPts val="1200"/>
          </a:spcAft>
          <a:defRPr sz="2800" b="1" dirty="0" smtClean="0">
            <a:latin typeface="华康金刚黑" panose="020B0400000000000000" pitchFamily="34" charset="-122"/>
            <a:ea typeface="华康金刚黑" panose="020B0400000000000000" pitchFamily="34" charset="-122"/>
            <a:sym typeface="Arial" panose="020B0604020202020204" pitchFamily="34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岚图主题-1" id="{13746EA0-C2E0-438A-8FFF-0EB29700F526}" vid="{0191FDC2-F2A0-4079-B31D-560A0E6F761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57289"/>
      </a:accent1>
      <a:accent2>
        <a:srgbClr val="92A9BC"/>
      </a:accent2>
      <a:accent3>
        <a:srgbClr val="646464"/>
      </a:accent3>
      <a:accent4>
        <a:srgbClr val="868686"/>
      </a:accent4>
      <a:accent5>
        <a:srgbClr val="A5A5A5"/>
      </a:accent5>
      <a:accent6>
        <a:srgbClr val="C7C7C7"/>
      </a:accent6>
      <a:hlink>
        <a:srgbClr val="046EA4"/>
      </a:hlink>
      <a:folHlink>
        <a:srgbClr val="BFBFBF"/>
      </a:folHlink>
    </a:clrScheme>
    <a:fontScheme name="gt5bz0az">
      <a:majorFont>
        <a:latin typeface="" panose="020F0302020204030204"/>
        <a:ea typeface="华康金刚黑"/>
        <a:cs typeface=""/>
      </a:majorFont>
      <a:minorFont>
        <a:latin typeface="" panose="020F0502020204030204"/>
        <a:ea typeface="华康金刚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岚图主题-1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57289"/>
      </a:accent1>
      <a:accent2>
        <a:srgbClr val="92A9BC"/>
      </a:accent2>
      <a:accent3>
        <a:srgbClr val="646464"/>
      </a:accent3>
      <a:accent4>
        <a:srgbClr val="868686"/>
      </a:accent4>
      <a:accent5>
        <a:srgbClr val="A5A5A5"/>
      </a:accent5>
      <a:accent6>
        <a:srgbClr val="C7C7C7"/>
      </a:accent6>
      <a:hlink>
        <a:srgbClr val="046EA4"/>
      </a:hlink>
      <a:folHlink>
        <a:srgbClr val="BFBFBF"/>
      </a:folHlink>
    </a:clrScheme>
    <a:fontScheme name="gt5bz0az">
      <a:majorFont>
        <a:latin typeface="" panose="020F0302020204030204"/>
        <a:ea typeface="华康金刚黑"/>
        <a:cs typeface=""/>
      </a:majorFont>
      <a:minorFont>
        <a:latin typeface="" panose="020F0502020204030204"/>
        <a:ea typeface="华康金刚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3"/>
        </a:solidFill>
        <a:ln>
          <a:noFill/>
        </a:ln>
        <a:extLst/>
      </a:spPr>
      <a:bodyPr wrap="none" anchor="ctr"/>
      <a:lstStyle>
        <a:defPPr marL="0" marR="0" indent="0" defTabSz="91440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kern="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gradFill flip="none" rotWithShape="1">
          <a:gsLst>
            <a:gs pos="45000">
              <a:schemeClr val="accent5">
                <a:lumMod val="40000"/>
                <a:lumOff val="60000"/>
              </a:schemeClr>
            </a:gs>
            <a:gs pos="6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lin ang="16200000" scaled="0"/>
          <a:tileRect/>
        </a:gradFill>
      </a:spPr>
      <a:bodyPr wrap="square" rtlCol="0">
        <a:spAutoFit/>
      </a:bodyPr>
      <a:lstStyle>
        <a:defPPr algn="ctr">
          <a:spcBef>
            <a:spcPts val="600"/>
          </a:spcBef>
          <a:spcAft>
            <a:spcPts val="1200"/>
          </a:spcAft>
          <a:defRPr sz="2800" b="1" dirty="0" smtClean="0">
            <a:latin typeface="华康金刚黑" panose="020B0400000000000000" pitchFamily="34" charset="-122"/>
            <a:ea typeface="华康金刚黑" panose="020B0400000000000000" pitchFamily="34" charset="-122"/>
            <a:sym typeface="Arial" panose="020B0604020202020204" pitchFamily="34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岚图主题-1" id="{13746EA0-C2E0-438A-8FFF-0EB29700F526}" vid="{0191FDC2-F2A0-4079-B31D-560A0E6F761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57289"/>
    </a:accent1>
    <a:accent2>
      <a:srgbClr val="92A9BC"/>
    </a:accent2>
    <a:accent3>
      <a:srgbClr val="646464"/>
    </a:accent3>
    <a:accent4>
      <a:srgbClr val="868686"/>
    </a:accent4>
    <a:accent5>
      <a:srgbClr val="A5A5A5"/>
    </a:accent5>
    <a:accent6>
      <a:srgbClr val="C7C7C7"/>
    </a:accent6>
    <a:hlink>
      <a:srgbClr val="046EA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岚图主题-1</Template>
  <TotalTime>8386</TotalTime>
  <Words>4418</Words>
  <Application>Microsoft Office PowerPoint</Application>
  <PresentationFormat>宽屏</PresentationFormat>
  <Paragraphs>1115</Paragraphs>
  <Slides>67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67</vt:i4>
      </vt:variant>
    </vt:vector>
  </HeadingPairs>
  <TitlesOfParts>
    <vt:vector size="91" baseType="lpstr">
      <vt:lpstr>Adobe 楷体 Std R</vt:lpstr>
      <vt:lpstr>Fedra Sans Std Demi</vt:lpstr>
      <vt:lpstr>Fedra Sans Std Light</vt:lpstr>
      <vt:lpstr>FZLanTingHei-L-GBK</vt:lpstr>
      <vt:lpstr>TrasandinaRegular</vt:lpstr>
      <vt:lpstr>DengXian</vt:lpstr>
      <vt:lpstr>DengXian</vt:lpstr>
      <vt:lpstr>方正兰亭中粗黑简体</vt:lpstr>
      <vt:lpstr>黑体</vt:lpstr>
      <vt:lpstr>华康金刚黑</vt:lpstr>
      <vt:lpstr>华康金刚黑 Light</vt:lpstr>
      <vt:lpstr>华康金刚黑 Medium</vt:lpstr>
      <vt:lpstr>宋体</vt:lpstr>
      <vt:lpstr>微软雅黑</vt:lpstr>
      <vt:lpstr>Arial</vt:lpstr>
      <vt:lpstr>Arial Black</vt:lpstr>
      <vt:lpstr>Calibri</vt:lpstr>
      <vt:lpstr>Times</vt:lpstr>
      <vt:lpstr>Times New Roman</vt:lpstr>
      <vt:lpstr>Verdana</vt:lpstr>
      <vt:lpstr>Wingdings</vt:lpstr>
      <vt:lpstr>岚图主题-1</vt:lpstr>
      <vt:lpstr>2_自定义设计方案</vt:lpstr>
      <vt:lpstr>1_岚图主题-1</vt:lpstr>
      <vt:lpstr>2022年岚图生态合作伙伴入网申请书</vt:lpstr>
      <vt:lpstr>PowerPoint 演示文稿</vt:lpstr>
      <vt:lpstr>一.申请公司基本信息</vt:lpstr>
      <vt:lpstr>一.申请公司基本信息</vt:lpstr>
      <vt:lpstr>一.申请公司基本信息</vt:lpstr>
      <vt:lpstr>一.申请公司基本信息</vt:lpstr>
      <vt:lpstr>一.申请公司基本信息</vt:lpstr>
      <vt:lpstr>一.申请公司基本信息</vt:lpstr>
      <vt:lpstr>一.申请公司基本信息</vt:lpstr>
      <vt:lpstr>一.申请公司基本信息</vt:lpstr>
      <vt:lpstr>二.拟建城市市场分析</vt:lpstr>
      <vt:lpstr>二.拟建城市市场分析</vt:lpstr>
      <vt:lpstr>二.拟建店所在市场分析</vt:lpstr>
      <vt:lpstr>二.拟建店所在市场分析</vt:lpstr>
      <vt:lpstr>二.拟建店所在市场分析</vt:lpstr>
      <vt:lpstr>二.拟建店所在市场分析</vt:lpstr>
      <vt:lpstr>二.拟建店所在市场分析</vt:lpstr>
      <vt:lpstr>二.拟建店所在市场分析</vt:lpstr>
      <vt:lpstr>三.拟建店场地简述</vt:lpstr>
      <vt:lpstr>3.1 竞品分布及拟建场地落位(●为拟建场地)</vt:lpstr>
      <vt:lpstr>PowerPoint 演示文稿</vt:lpstr>
      <vt:lpstr>3.2 拟建店场地情况（全功能用户中心填写） </vt:lpstr>
      <vt:lpstr>3.2 拟建店场地情况（岚图空间填写） </vt:lpstr>
      <vt:lpstr>3.2 拟建店场地情况（展厅店填写） </vt:lpstr>
      <vt:lpstr>全功能用户中心场地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岚图空间场地</vt:lpstr>
      <vt:lpstr>3.4.1 拟建店项目简介</vt:lpstr>
      <vt:lpstr>3.4.2 拟建店项目简介</vt:lpstr>
      <vt:lpstr>3.4.3 拟建店项目商铺布局</vt:lpstr>
      <vt:lpstr>3.4.4 拟建店项目楼层平面图</vt:lpstr>
      <vt:lpstr>3.4.5 拟建店项目内主要品牌</vt:lpstr>
      <vt:lpstr>3.4.6 拟建店项目内竞品店面</vt:lpstr>
      <vt:lpstr>3.4.7 拟建店项目店面展示</vt:lpstr>
      <vt:lpstr>3.4.8 拟建店项目平面展示及报价</vt:lpstr>
      <vt:lpstr>展厅店场地</vt:lpstr>
      <vt:lpstr>3.5.1 拟建店项目简介</vt:lpstr>
      <vt:lpstr>3.5.2 拟建店项目简介</vt:lpstr>
      <vt:lpstr>3.5.3 拟建店项目商铺布局</vt:lpstr>
      <vt:lpstr>3.5.4 拟建店项目楼层平面图</vt:lpstr>
      <vt:lpstr>3.5.5 拟建店项目内主要品牌</vt:lpstr>
      <vt:lpstr>3.5.6 拟建店项目内竞品店面</vt:lpstr>
      <vt:lpstr>3.5.7 拟建店项目店面展示</vt:lpstr>
      <vt:lpstr>3.5.8 拟建店项目平面展示及报价</vt:lpstr>
      <vt:lpstr>四.经营思路</vt:lpstr>
      <vt:lpstr>4.1 团队配备</vt:lpstr>
      <vt:lpstr>4.2 销量及ROI测算</vt:lpstr>
      <vt:lpstr>4.2 销量及ROI测算</vt:lpstr>
      <vt:lpstr>4.3 开拓方案</vt:lpstr>
      <vt:lpstr>4.4 保客营销</vt:lpstr>
      <vt:lpstr>4.5 市场营销</vt:lpstr>
      <vt:lpstr>五.需提交材料列表</vt:lpstr>
      <vt:lpstr>5.1 免责声明函</vt:lpstr>
      <vt:lpstr>五.需提交附件列表</vt:lpstr>
      <vt:lpstr>谢 谢 审 阅！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Voyah Presentation template</dc:title>
  <dc:creator>周 心仪</dc:creator>
  <cp:lastModifiedBy>李韬(岚图汽车科技公司)</cp:lastModifiedBy>
  <cp:revision>511</cp:revision>
  <cp:lastPrinted>2022-02-23T06:35:36Z</cp:lastPrinted>
  <dcterms:created xsi:type="dcterms:W3CDTF">2019-12-04T06:52:34Z</dcterms:created>
  <dcterms:modified xsi:type="dcterms:W3CDTF">2022-02-26T09:25:56Z</dcterms:modified>
</cp:coreProperties>
</file>