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2.xml" ContentType="application/vnd.openxmlformats-officedocument.themeOverride+xml"/>
  <Override PartName="/ppt/tags/tag2.xml" ContentType="application/vnd.openxmlformats-officedocument.presentationml.tags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46" r:id="rId1"/>
    <p:sldMasterId id="2147484754" r:id="rId2"/>
    <p:sldMasterId id="2147484757" r:id="rId3"/>
  </p:sldMasterIdLst>
  <p:notesMasterIdLst>
    <p:notesMasterId r:id="rId48"/>
  </p:notesMasterIdLst>
  <p:handoutMasterIdLst>
    <p:handoutMasterId r:id="rId49"/>
  </p:handoutMasterIdLst>
  <p:sldIdLst>
    <p:sldId id="314" r:id="rId4"/>
    <p:sldId id="259" r:id="rId5"/>
    <p:sldId id="319" r:id="rId6"/>
    <p:sldId id="260" r:id="rId7"/>
    <p:sldId id="261" r:id="rId8"/>
    <p:sldId id="265" r:id="rId9"/>
    <p:sldId id="295" r:id="rId10"/>
    <p:sldId id="302" r:id="rId11"/>
    <p:sldId id="305" r:id="rId12"/>
    <p:sldId id="296" r:id="rId13"/>
    <p:sldId id="271" r:id="rId14"/>
    <p:sldId id="353" r:id="rId15"/>
    <p:sldId id="273" r:id="rId16"/>
    <p:sldId id="320" r:id="rId17"/>
    <p:sldId id="307" r:id="rId18"/>
    <p:sldId id="316" r:id="rId19"/>
    <p:sldId id="317" r:id="rId20"/>
    <p:sldId id="267" r:id="rId21"/>
    <p:sldId id="281" r:id="rId22"/>
    <p:sldId id="374" r:id="rId23"/>
    <p:sldId id="378" r:id="rId24"/>
    <p:sldId id="382" r:id="rId25"/>
    <p:sldId id="379" r:id="rId26"/>
    <p:sldId id="399" r:id="rId27"/>
    <p:sldId id="367" r:id="rId28"/>
    <p:sldId id="384" r:id="rId29"/>
    <p:sldId id="385" r:id="rId30"/>
    <p:sldId id="368" r:id="rId31"/>
    <p:sldId id="370" r:id="rId32"/>
    <p:sldId id="369" r:id="rId33"/>
    <p:sldId id="371" r:id="rId34"/>
    <p:sldId id="372" r:id="rId35"/>
    <p:sldId id="373" r:id="rId36"/>
    <p:sldId id="366" r:id="rId37"/>
    <p:sldId id="335" r:id="rId38"/>
    <p:sldId id="336" r:id="rId39"/>
    <p:sldId id="348" r:id="rId40"/>
    <p:sldId id="350" r:id="rId41"/>
    <p:sldId id="351" r:id="rId42"/>
    <p:sldId id="352" r:id="rId43"/>
    <p:sldId id="310" r:id="rId44"/>
    <p:sldId id="400" r:id="rId45"/>
    <p:sldId id="280" r:id="rId46"/>
    <p:sldId id="315" r:id="rId47"/>
  </p:sldIdLst>
  <p:sldSz cx="12192000" cy="6858000"/>
  <p:notesSz cx="6797675" cy="9926638"/>
  <p:custDataLst>
    <p:tags r:id="rId50"/>
  </p:custDataLst>
  <p:defaultTextStyle>
    <a:defPPr>
      <a:defRPr lang="en-US"/>
    </a:defPPr>
    <a:lvl1pPr marL="0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55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10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64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18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772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327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880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435" algn="l" defTabSz="60955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目录" id="{933A1C50-1AAD-4319-BA95-893806BD140E}">
          <p14:sldIdLst>
            <p14:sldId id="314"/>
            <p14:sldId id="259"/>
          </p14:sldIdLst>
        </p14:section>
        <p14:section name="一、申请公司基本信息" id="{475EFD81-F327-4BC0-AA65-D3AC72F7D235}">
          <p14:sldIdLst>
            <p14:sldId id="319"/>
            <p14:sldId id="260"/>
            <p14:sldId id="261"/>
            <p14:sldId id="265"/>
            <p14:sldId id="295"/>
            <p14:sldId id="302"/>
            <p14:sldId id="305"/>
            <p14:sldId id="296"/>
          </p14:sldIdLst>
        </p14:section>
        <p14:section name="二、拟建城市市场分析" id="{E535553C-F13A-4F19-9C79-1634AB425127}">
          <p14:sldIdLst>
            <p14:sldId id="271"/>
            <p14:sldId id="353"/>
            <p14:sldId id="273"/>
            <p14:sldId id="320"/>
            <p14:sldId id="307"/>
            <p14:sldId id="316"/>
            <p14:sldId id="317"/>
          </p14:sldIdLst>
        </p14:section>
        <p14:section name="三、拟建店场地简述" id="{81CAEDDA-EEC5-4998-9F53-093E0A620D13}">
          <p14:sldIdLst>
            <p14:sldId id="267"/>
            <p14:sldId id="281"/>
            <p14:sldId id="374"/>
          </p14:sldIdLst>
        </p14:section>
        <p14:section name="用户中心场地" id="{E5DE53F7-8038-423D-B428-6F97A6563223}">
          <p14:sldIdLst>
            <p14:sldId id="378"/>
            <p14:sldId id="382"/>
            <p14:sldId id="379"/>
            <p14:sldId id="399"/>
            <p14:sldId id="367"/>
            <p14:sldId id="384"/>
            <p14:sldId id="385"/>
            <p14:sldId id="368"/>
            <p14:sldId id="370"/>
            <p14:sldId id="369"/>
            <p14:sldId id="371"/>
            <p14:sldId id="372"/>
            <p14:sldId id="373"/>
          </p14:sldIdLst>
        </p14:section>
        <p14:section name="四、经营思路" id="{E3189868-6896-44FD-AEF9-FE2C233A40B8}">
          <p14:sldIdLst>
            <p14:sldId id="366"/>
            <p14:sldId id="335"/>
            <p14:sldId id="336"/>
            <p14:sldId id="348"/>
            <p14:sldId id="350"/>
            <p14:sldId id="351"/>
            <p14:sldId id="352"/>
          </p14:sldIdLst>
        </p14:section>
        <p14:section name="五、需提交材料" id="{55687FFD-4D70-46DF-82D4-E93043AA6FE8}">
          <p14:sldIdLst>
            <p14:sldId id="310"/>
            <p14:sldId id="400"/>
            <p14:sldId id="280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69" userDrawn="1">
          <p15:clr>
            <a:srgbClr val="A4A3A4"/>
          </p15:clr>
        </p15:guide>
        <p15:guide id="2" pos="243" userDrawn="1">
          <p15:clr>
            <a:srgbClr val="A4A3A4"/>
          </p15:clr>
        </p15:guide>
        <p15:guide id="3" pos="7436" userDrawn="1">
          <p15:clr>
            <a:srgbClr val="A4A3A4"/>
          </p15:clr>
        </p15:guide>
        <p15:guide id="4" pos="5612" userDrawn="1">
          <p15:clr>
            <a:srgbClr val="A4A3A4"/>
          </p15:clr>
        </p15:guide>
        <p15:guide id="5" pos="1949" userDrawn="1">
          <p15:clr>
            <a:srgbClr val="A4A3A4"/>
          </p15:clr>
        </p15:guide>
        <p15:guide id="6" pos="4813" userDrawn="1">
          <p15:clr>
            <a:srgbClr val="A4A3A4"/>
          </p15:clr>
        </p15:guide>
        <p15:guide id="7" pos="4693" userDrawn="1">
          <p15:clr>
            <a:srgbClr val="A4A3A4"/>
          </p15:clr>
        </p15:guide>
        <p15:guide id="8" pos="3900" userDrawn="1">
          <p15:clr>
            <a:srgbClr val="A4A3A4"/>
          </p15:clr>
        </p15:guide>
        <p15:guide id="9" pos="3777" userDrawn="1">
          <p15:clr>
            <a:srgbClr val="A4A3A4"/>
          </p15:clr>
        </p15:guide>
        <p15:guide id="10" pos="2863" userDrawn="1">
          <p15:clr>
            <a:srgbClr val="A4A3A4"/>
          </p15:clr>
        </p15:guide>
        <p15:guide id="11" pos="2983" userDrawn="1">
          <p15:clr>
            <a:srgbClr val="A4A3A4"/>
          </p15:clr>
        </p15:guide>
        <p15:guide id="12" pos="2069" userDrawn="1">
          <p15:clr>
            <a:srgbClr val="A4A3A4"/>
          </p15:clr>
        </p15:guide>
        <p15:guide id="13" pos="6643" userDrawn="1">
          <p15:clr>
            <a:srgbClr val="A4A3A4"/>
          </p15:clr>
        </p15:guide>
        <p15:guide id="14" pos="1157" userDrawn="1">
          <p15:clr>
            <a:srgbClr val="A4A3A4"/>
          </p15:clr>
        </p15:guide>
        <p15:guide id="15" pos="1037" userDrawn="1">
          <p15:clr>
            <a:srgbClr val="A4A3A4"/>
          </p15:clr>
        </p15:guide>
        <p15:guide id="16" pos="7677" userDrawn="1">
          <p15:clr>
            <a:srgbClr val="A4A3A4"/>
          </p15:clr>
        </p15:guide>
        <p15:guide id="17" orient="horz" pos="4009" userDrawn="1">
          <p15:clr>
            <a:srgbClr val="A4A3A4"/>
          </p15:clr>
        </p15:guide>
        <p15:guide id="18" pos="6667" userDrawn="1">
          <p15:clr>
            <a:srgbClr val="A4A3A4"/>
          </p15:clr>
        </p15:guide>
        <p15:guide id="19" pos="5745" userDrawn="1">
          <p15:clr>
            <a:srgbClr val="A4A3A4"/>
          </p15:clr>
        </p15:guide>
        <p15:guide id="20" pos="4823" userDrawn="1">
          <p15:clr>
            <a:srgbClr val="A4A3A4"/>
          </p15:clr>
        </p15:guide>
        <p15:guide id="21" pos="4701" userDrawn="1">
          <p15:clr>
            <a:srgbClr val="A4A3A4"/>
          </p15:clr>
        </p15:guide>
        <p15:guide id="22" pos="3779" userDrawn="1">
          <p15:clr>
            <a:srgbClr val="A4A3A4"/>
          </p15:clr>
        </p15:guide>
        <p15:guide id="23" pos="2859" userDrawn="1">
          <p15:clr>
            <a:srgbClr val="A4A3A4"/>
          </p15:clr>
        </p15:guide>
        <p15:guide id="24" pos="2979" userDrawn="1">
          <p15:clr>
            <a:srgbClr val="A4A3A4"/>
          </p15:clr>
        </p15:guide>
        <p15:guide id="25" pos="2056" userDrawn="1">
          <p15:clr>
            <a:srgbClr val="A4A3A4"/>
          </p15:clr>
        </p15:guide>
        <p15:guide id="26" pos="6547" userDrawn="1">
          <p15:clr>
            <a:srgbClr val="A4A3A4"/>
          </p15:clr>
        </p15:guide>
        <p15:guide id="27" pos="1159" userDrawn="1">
          <p15:clr>
            <a:srgbClr val="A4A3A4"/>
          </p15:clr>
        </p15:guide>
        <p15:guide id="28" pos="1032" userDrawn="1">
          <p15:clr>
            <a:srgbClr val="A4A3A4"/>
          </p15:clr>
        </p15:guide>
        <p15:guide id="29" pos="7468" userDrawn="1">
          <p15:clr>
            <a:srgbClr val="A4A3A4"/>
          </p15:clr>
        </p15:guide>
        <p15:guide id="30" pos="56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磊(东风汽车集团股份有限公司h事业部网络运营)" initials="孙磊(东风汽车集团股份有限公司h事业部网络运营)" lastIdx="2" clrIdx="0">
    <p:extLst>
      <p:ext uri="{19B8F6BF-5375-455C-9EA6-DF929625EA0E}">
        <p15:presenceInfo xmlns:p15="http://schemas.microsoft.com/office/powerpoint/2012/main" userId="S-1-5-21-4223072487-2266339643-505866507-434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CBE5F4"/>
    <a:srgbClr val="E7F2F9"/>
    <a:srgbClr val="DEE7EE"/>
    <a:srgbClr val="00B3E1"/>
    <a:srgbClr val="BFD3DE"/>
    <a:srgbClr val="E5E5E5"/>
    <a:srgbClr val="B8B9B8"/>
    <a:srgbClr val="D9DEF4"/>
    <a:srgbClr val="E9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0" autoAdjust="0"/>
    <p:restoredTop sz="91502" autoAdjust="0"/>
  </p:normalViewPr>
  <p:slideViewPr>
    <p:cSldViewPr snapToObjects="1">
      <p:cViewPr varScale="1">
        <p:scale>
          <a:sx n="79" d="100"/>
          <a:sy n="79" d="100"/>
        </p:scale>
        <p:origin x="76" y="324"/>
      </p:cViewPr>
      <p:guideLst>
        <p:guide orient="horz" pos="4069"/>
        <p:guide pos="243"/>
        <p:guide pos="7436"/>
        <p:guide pos="5612"/>
        <p:guide pos="1949"/>
        <p:guide pos="4813"/>
        <p:guide pos="4693"/>
        <p:guide pos="3900"/>
        <p:guide pos="3777"/>
        <p:guide pos="2863"/>
        <p:guide pos="2983"/>
        <p:guide pos="2069"/>
        <p:guide pos="6643"/>
        <p:guide pos="1157"/>
        <p:guide pos="1037"/>
        <p:guide pos="7677"/>
        <p:guide orient="horz" pos="4009"/>
        <p:guide pos="6667"/>
        <p:guide pos="5745"/>
        <p:guide pos="4823"/>
        <p:guide pos="4701"/>
        <p:guide pos="3779"/>
        <p:guide pos="2859"/>
        <p:guide pos="2979"/>
        <p:guide pos="2056"/>
        <p:guide pos="6547"/>
        <p:guide pos="1159"/>
        <p:guide pos="1032"/>
        <p:guide pos="7468"/>
        <p:guide pos="56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2"/>
        <a:sy n="1" d="2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DE593-73C7-4FC7-B62B-9B17ABAF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8316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8A56D-E83A-AA48-8BB1-7692C0992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7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12191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55" algn="l" defTabSz="12191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10" algn="l" defTabSz="12191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64" algn="l" defTabSz="12191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218" algn="l" defTabSz="12191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772" algn="l" defTabSz="12191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327" algn="l" defTabSz="12191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880" algn="l" defTabSz="12191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435" algn="l" defTabSz="12191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930275"/>
            <a:ext cx="4465638" cy="2513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86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930275"/>
            <a:ext cx="4465638" cy="2513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96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58A56D-E83A-AA48-8BB1-7692C0992FF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23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58A56D-E83A-AA48-8BB1-7692C0992FF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44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930275"/>
            <a:ext cx="4465638" cy="2513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83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58A56D-E83A-AA48-8BB1-7692C0992FF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4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930275"/>
            <a:ext cx="4465638" cy="2513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30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816059" y="10216881"/>
            <a:ext cx="2918677" cy="53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253" tIns="46127" rIns="92253" bIns="46127" anchor="b"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fld id="{66713BA4-2A37-4430-9F6A-189DD9F38451}" type="slidenum">
              <a:rPr lang="en-US" altLang="zh-CN" sz="1200">
                <a:latin typeface="Times" pitchFamily="18" charset="0"/>
              </a:rPr>
              <a:t>4</a:t>
            </a:fld>
            <a:endParaRPr lang="en-US" altLang="zh-CN" sz="1200" dirty="0">
              <a:latin typeface="Times" pitchFamily="18" charset="0"/>
            </a:endParaRPr>
          </a:p>
        </p:txBody>
      </p:sp>
      <p:sp>
        <p:nvSpPr>
          <p:cNvPr id="13107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573088" y="604838"/>
            <a:ext cx="7883526" cy="4435475"/>
          </a:xfrm>
        </p:spPr>
      </p:sp>
      <p:sp>
        <p:nvSpPr>
          <p:cNvPr id="131076" name="备注占位符 2"/>
          <p:cNvSpPr>
            <a:spLocks noGrp="1"/>
          </p:cNvSpPr>
          <p:nvPr>
            <p:ph type="body" idx="1"/>
          </p:nvPr>
        </p:nvSpPr>
        <p:spPr>
          <a:xfrm>
            <a:off x="897386" y="5376929"/>
            <a:ext cx="4939974" cy="48381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4" rIns="93170" bIns="46584"/>
          <a:lstStyle/>
          <a:p>
            <a:pPr eaLnBrk="1" hangingPunct="1"/>
            <a:endParaRPr lang="zh-CN" altLang="en-US" dirty="0" smtClean="0"/>
          </a:p>
        </p:txBody>
      </p:sp>
      <p:sp>
        <p:nvSpPr>
          <p:cNvPr id="131077" name="灯片编号占位符 3"/>
          <p:cNvSpPr txBox="1">
            <a:spLocks noGrp="1"/>
          </p:cNvSpPr>
          <p:nvPr/>
        </p:nvSpPr>
        <p:spPr bwMode="auto">
          <a:xfrm>
            <a:off x="3817518" y="10215100"/>
            <a:ext cx="2917216" cy="53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4" rIns="93170" bIns="46584" anchor="b"/>
          <a:lstStyle>
            <a:lvl1pPr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55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fld id="{D8D80A80-9DE1-4D50-A6C5-1EF9323C7D0B}" type="slidenum">
              <a:rPr lang="it-IT" altLang="zh-CN" sz="1300">
                <a:latin typeface="Times" pitchFamily="18" charset="0"/>
              </a:rPr>
              <a:t>4</a:t>
            </a:fld>
            <a:endParaRPr lang="it-IT" altLang="zh-CN" sz="1300">
              <a:latin typeface="Times" pitchFamily="18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228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58A56D-E83A-AA48-8BB1-7692C0992F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31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930275"/>
            <a:ext cx="4465638" cy="2513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91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58A56D-E83A-AA48-8BB1-7692C0992FF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30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8A56D-E83A-AA48-8BB1-7692C0992FF7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42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58A56D-E83A-AA48-8BB1-7692C0992FF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0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930275"/>
            <a:ext cx="4465638" cy="2513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8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6168239" y="-2944200"/>
            <a:ext cx="19249701" cy="10262018"/>
            <a:chOff x="-6168239" y="-2944200"/>
            <a:chExt cx="19249701" cy="1026201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6688" y="-22588"/>
              <a:ext cx="12288689" cy="6912768"/>
            </a:xfrm>
            <a:prstGeom prst="rect">
              <a:avLst/>
            </a:prstGeom>
          </p:spPr>
        </p:pic>
        <p:sp>
          <p:nvSpPr>
            <p:cNvPr id="4" name="矩形 3"/>
            <p:cNvSpPr/>
            <p:nvPr userDrawn="1"/>
          </p:nvSpPr>
          <p:spPr>
            <a:xfrm>
              <a:off x="1559496" y="836712"/>
              <a:ext cx="11521966" cy="6481106"/>
            </a:xfrm>
            <a:prstGeom prst="rect">
              <a:avLst/>
            </a:prstGeom>
            <a:blipFill dpi="0" rotWithShape="1">
              <a:blip r:embed="rId3" cstate="email">
                <a:alphaModFix amt="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金刚黑 Medium" panose="020B0500000000000000" pitchFamily="34" charset="-122"/>
                <a:ea typeface="华康金刚黑 Medium" panose="020B0500000000000000" pitchFamily="34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21213776">
              <a:off x="-6168239" y="-2944200"/>
              <a:ext cx="9343181" cy="5255539"/>
            </a:xfrm>
            <a:prstGeom prst="rect">
              <a:avLst/>
            </a:prstGeom>
            <a:blipFill dpi="0" rotWithShape="1">
              <a:blip r:embed="rId4" cstate="email">
                <a:alphaModFix am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sandinaRegular"/>
                <a:ea typeface="华康金刚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364629" y="0"/>
              <a:ext cx="6827372" cy="928716"/>
            </a:xfrm>
            <a:prstGeom prst="rect">
              <a:avLst/>
            </a:prstGeom>
            <a:blipFill dpi="0" rotWithShape="1">
              <a:blip r:embed="rId5" cstate="email">
                <a:alphaModFix am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sandinaRegular"/>
                <a:ea typeface="华康金刚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27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-2" y="1008000"/>
            <a:ext cx="11817429" cy="546500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3429000"/>
            <a:ext cx="5534305" cy="2954998"/>
          </a:xfrm>
        </p:spPr>
        <p:txBody>
          <a:bodyPr lIns="54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E6C63D4-2C12-534C-8424-529E6C725D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1484784"/>
            <a:ext cx="11078921" cy="1594580"/>
          </a:xfrm>
        </p:spPr>
        <p:txBody>
          <a:bodyPr lIns="540000" tIns="180000"/>
          <a:lstStyle>
            <a:lvl1pPr>
              <a:lnSpc>
                <a:spcPct val="110000"/>
              </a:lnSpc>
              <a:defRPr sz="2500" b="0" i="0" kern="1600" spc="50" baseline="0">
                <a:solidFill>
                  <a:schemeClr val="tx1"/>
                </a:solidFill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2500" b="0" i="0" kern="1600" spc="-67">
                <a:solidFill>
                  <a:schemeClr val="tx1"/>
                </a:solidFill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2500" b="0" i="0" kern="1600" spc="-67">
                <a:solidFill>
                  <a:schemeClr val="tx1"/>
                </a:solidFill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FD53D7-9D32-1A48-BCD7-75D38791724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27735" y="3429000"/>
            <a:ext cx="5151186" cy="2954998"/>
          </a:xfrm>
        </p:spPr>
        <p:txBody>
          <a:bodyPr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17488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-2" y="1008000"/>
            <a:ext cx="11817429" cy="546500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700808"/>
            <a:ext cx="5534305" cy="4683190"/>
          </a:xfrm>
        </p:spPr>
        <p:txBody>
          <a:bodyPr lIns="54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FD53D7-9D32-1A48-BCD7-75D38791724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27735" y="1700808"/>
            <a:ext cx="5151186" cy="4683190"/>
          </a:xfrm>
        </p:spPr>
        <p:txBody>
          <a:bodyPr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16112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0" y="1008000"/>
            <a:ext cx="11817429" cy="546500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700808"/>
            <a:ext cx="11078921" cy="4683190"/>
          </a:xfrm>
        </p:spPr>
        <p:txBody>
          <a:bodyPr lIns="54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-954" y="1008000"/>
            <a:ext cx="11817429" cy="546500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3429000"/>
            <a:ext cx="5534305" cy="2954998"/>
          </a:xfrm>
        </p:spPr>
        <p:txBody>
          <a:bodyPr lIns="540000"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E6C63D4-2C12-534C-8424-529E6C725D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1484784"/>
            <a:ext cx="11078921" cy="1594580"/>
          </a:xfrm>
        </p:spPr>
        <p:txBody>
          <a:bodyPr lIns="540000" tIns="180000"/>
          <a:lstStyle>
            <a:lvl1pPr>
              <a:lnSpc>
                <a:spcPct val="110000"/>
              </a:lnSpc>
              <a:defRPr sz="2500" b="0" i="0" kern="1600" spc="50" baseline="0">
                <a:solidFill>
                  <a:schemeClr val="tx1"/>
                </a:solidFill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2500" b="0" i="0" kern="1600" spc="-67">
                <a:solidFill>
                  <a:schemeClr val="tx1"/>
                </a:solidFill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2500" b="0" i="0" kern="1600" spc="-67">
                <a:solidFill>
                  <a:schemeClr val="tx1"/>
                </a:solidFill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FD53D7-9D32-1A48-BCD7-75D38791724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27735" y="3429000"/>
            <a:ext cx="5151186" cy="2954998"/>
          </a:xfrm>
        </p:spPr>
        <p:txBody>
          <a:bodyPr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573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-2" y="1008000"/>
            <a:ext cx="11817429" cy="5465008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392061-7577-624F-B3D5-0F7BA11FAF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700808"/>
            <a:ext cx="5534305" cy="4683190"/>
          </a:xfrm>
        </p:spPr>
        <p:txBody>
          <a:bodyPr lIns="54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852F2F-7E3D-8248-8E18-86CA53B003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27735" y="1700808"/>
            <a:ext cx="5151186" cy="4683190"/>
          </a:xfrm>
        </p:spPr>
        <p:txBody>
          <a:bodyPr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37276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-2" y="1008000"/>
            <a:ext cx="11817429" cy="5465008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37D02F-E866-054A-AA97-ABB32AE2A6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31" y="1700808"/>
            <a:ext cx="11078921" cy="4683190"/>
          </a:xfrm>
        </p:spPr>
        <p:txBody>
          <a:bodyPr lIns="54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36427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、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C69BBB-2AD0-D341-9EC2-A15B03DD27BE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B6FF9-BCB6-8F4D-8144-425F67CAE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8855" y="1008000"/>
            <a:ext cx="11817429" cy="5465008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7ACEA5-C401-2245-8927-508BC73C9A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2" y="3717272"/>
            <a:ext cx="3240000" cy="2160000"/>
          </a:xfrm>
          <a:solidFill>
            <a:schemeClr val="tx1"/>
          </a:solidFill>
        </p:spPr>
        <p:txBody>
          <a:bodyPr lIns="0" tIns="0" rIns="0" anchor="ctr"/>
          <a:lstStyle>
            <a:lvl1pPr algn="ctr">
              <a:defRPr sz="1867"/>
            </a:lvl1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1085AC-3382-884E-9C3B-003E6570BB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1412775"/>
            <a:ext cx="3863391" cy="2160000"/>
          </a:xfrm>
        </p:spPr>
        <p:txBody>
          <a:bodyPr lIns="540000" tIns="0"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B8143C1-1ACC-A64A-AE7C-E0563ADF05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7768" y="3717272"/>
            <a:ext cx="3240000" cy="2160000"/>
          </a:xfrm>
          <a:solidFill>
            <a:schemeClr val="tx1"/>
          </a:solidFill>
        </p:spPr>
        <p:txBody>
          <a:bodyPr lIns="0" tIns="0" rIns="0" anchor="ctr"/>
          <a:lstStyle>
            <a:lvl1pPr algn="ctr">
              <a:defRPr sz="1867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899DD07-9A07-5D44-A510-173D1FE3FB8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07768" y="1412775"/>
            <a:ext cx="3240000" cy="2160000"/>
          </a:xfrm>
        </p:spPr>
        <p:txBody>
          <a:bodyPr lIns="0" tIns="0"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2568DE7-7776-0C49-801A-3DCD337DBF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1784" y="3717272"/>
            <a:ext cx="3240000" cy="2160000"/>
          </a:xfrm>
          <a:solidFill>
            <a:schemeClr val="tx1"/>
          </a:solidFill>
        </p:spPr>
        <p:txBody>
          <a:bodyPr lIns="0" tIns="0" rIns="0" anchor="ctr"/>
          <a:lstStyle>
            <a:lvl1pPr algn="ctr">
              <a:defRPr sz="1867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C5482C3-9DDB-624A-9056-520007EB823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91784" y="1412775"/>
            <a:ext cx="3240000" cy="2160000"/>
          </a:xfrm>
        </p:spPr>
        <p:txBody>
          <a:bodyPr lIns="0" tIns="0"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42480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节标题"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2">
            <a:extLst>
              <a:ext uri="{FF2B5EF4-FFF2-40B4-BE49-F238E27FC236}">
                <a16:creationId xmlns:a16="http://schemas.microsoft.com/office/drawing/2014/main" id="{481DB7A8-24AA-9348-869B-CEDC317C5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594" t="2677" r="52055" b="35037"/>
          <a:stretch/>
        </p:blipFill>
        <p:spPr>
          <a:xfrm>
            <a:off x="0" y="-19110"/>
            <a:ext cx="12192000" cy="64004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A62A4-2AAF-2E4D-B28C-129D436B7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9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65"/>
          <a:stretch/>
        </p:blipFill>
        <p:spPr>
          <a:xfrm flipH="1">
            <a:off x="0" y="1022195"/>
            <a:ext cx="10297144" cy="2519999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33E440E-1BE7-8D42-A069-153ADDFB63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00" y="1022194"/>
            <a:ext cx="3701743" cy="2520000"/>
          </a:xfrm>
          <a:solidFill>
            <a:schemeClr val="tx1">
              <a:lumMod val="50000"/>
              <a:lumOff val="50000"/>
            </a:schemeClr>
          </a:solidFill>
        </p:spPr>
        <p:txBody>
          <a:bodyPr lIns="0" tIns="0" rIns="0" anchor="ctr"/>
          <a:lstStyle>
            <a:lvl1pPr algn="ctr">
              <a:defRPr sz="1867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3" name="Title 41"/>
          <p:cNvSpPr>
            <a:spLocks noGrp="1"/>
          </p:cNvSpPr>
          <p:nvPr>
            <p:ph type="title" hasCustomPrompt="1"/>
          </p:nvPr>
        </p:nvSpPr>
        <p:spPr>
          <a:xfrm>
            <a:off x="3791743" y="1016696"/>
            <a:ext cx="6505401" cy="1447184"/>
          </a:xfrm>
          <a:prstGeom prst="rect">
            <a:avLst/>
          </a:prstGeom>
          <a:noFill/>
          <a:ln>
            <a:noFill/>
          </a:ln>
        </p:spPr>
        <p:txBody>
          <a:bodyPr lIns="360000" tIns="179992" rIns="179992" bIns="576000"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defRPr sz="2500" b="0" i="0" cap="none" spc="50" baseline="0">
                <a:solidFill>
                  <a:schemeClr val="tx1"/>
                </a:solidFill>
                <a:latin typeface="+mj-ea"/>
                <a:ea typeface="+mj-ea"/>
                <a:cs typeface="Fedra Sans Std Demi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323004-1D37-9244-8530-9EE8539237A7}"/>
              </a:ext>
            </a:extLst>
          </p:cNvPr>
          <p:cNvSpPr/>
          <p:nvPr userDrawn="1"/>
        </p:nvSpPr>
        <p:spPr>
          <a:xfrm rot="5400000" flipV="1">
            <a:off x="-1215000" y="2237196"/>
            <a:ext cx="2520000" cy="9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  <a:tileRect/>
          </a:gra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1"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C255E84-1EC8-3741-BD47-8EED1EF5F99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842" t="4268" r="67690" b="14641"/>
          <a:stretch/>
        </p:blipFill>
        <p:spPr bwMode="auto">
          <a:xfrm>
            <a:off x="-20620" y="0"/>
            <a:ext cx="12212620" cy="63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EDFAF9-3ED3-C24A-A3C7-377B11285460}"/>
              </a:ext>
            </a:extLst>
          </p:cNvPr>
          <p:cNvSpPr/>
          <p:nvPr userDrawn="1"/>
        </p:nvSpPr>
        <p:spPr>
          <a:xfrm>
            <a:off x="0" y="0"/>
            <a:ext cx="8112224" cy="6381327"/>
          </a:xfrm>
          <a:prstGeom prst="rect">
            <a:avLst/>
          </a:prstGeom>
          <a:gradFill>
            <a:gsLst>
              <a:gs pos="74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1AFDC-F911-FE4A-BBAE-F34E8477A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35" r="71119"/>
          <a:stretch/>
        </p:blipFill>
        <p:spPr>
          <a:xfrm flipH="1">
            <a:off x="-10310" y="1008000"/>
            <a:ext cx="6610365" cy="54650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202B98-4A2C-DE4E-A447-5B4966514476}"/>
              </a:ext>
            </a:extLst>
          </p:cNvPr>
          <p:cNvSpPr/>
          <p:nvPr userDrawn="1"/>
        </p:nvSpPr>
        <p:spPr>
          <a:xfrm rot="5400000" flipV="1">
            <a:off x="-2641664" y="3649664"/>
            <a:ext cx="5373329" cy="9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  <a:tileRect/>
          </a:gra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" y="2050444"/>
            <a:ext cx="5447928" cy="4333556"/>
          </a:xfrm>
        </p:spPr>
        <p:txBody>
          <a:bodyPr lIns="540000" tIns="180000"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0" y="1378444"/>
            <a:ext cx="5447928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A77A81-3EE3-B847-8E9E-4736116DF99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10365" y="2050444"/>
            <a:ext cx="5308701" cy="802492"/>
          </a:xfrm>
        </p:spPr>
        <p:txBody>
          <a:bodyPr tIns="180000"/>
          <a:lstStyle>
            <a:lvl1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166847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2">
            <a:extLst>
              <a:ext uri="{FF2B5EF4-FFF2-40B4-BE49-F238E27FC236}">
                <a16:creationId xmlns:a16="http://schemas.microsoft.com/office/drawing/2014/main" id="{282B001E-0233-0943-8339-5E5798603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71" r="7276" b="15040"/>
          <a:stretch/>
        </p:blipFill>
        <p:spPr>
          <a:xfrm flipH="1">
            <a:off x="0" y="0"/>
            <a:ext cx="12192000" cy="6400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1AFDC-F911-FE4A-BBAE-F34E8477A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58" t="1" r="82946" b="-9020"/>
          <a:stretch/>
        </p:blipFill>
        <p:spPr>
          <a:xfrm flipH="1">
            <a:off x="7824191" y="1008000"/>
            <a:ext cx="4464682" cy="54650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202B98-4A2C-DE4E-A447-5B4966514476}"/>
              </a:ext>
            </a:extLst>
          </p:cNvPr>
          <p:cNvSpPr/>
          <p:nvPr userDrawn="1"/>
        </p:nvSpPr>
        <p:spPr>
          <a:xfrm rot="5400000" flipV="1">
            <a:off x="5361791" y="3470400"/>
            <a:ext cx="5014800" cy="9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  <a:tileRect/>
          </a:gra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24191" y="2050444"/>
            <a:ext cx="3312369" cy="3970844"/>
          </a:xfrm>
        </p:spPr>
        <p:txBody>
          <a:bodyPr lIns="360000" tIns="18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7824191" y="1375771"/>
            <a:ext cx="3312369" cy="672000"/>
          </a:xfrm>
          <a:prstGeom prst="rect">
            <a:avLst/>
          </a:prstGeom>
        </p:spPr>
        <p:txBody>
          <a:bodyPr lIns="36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A77A81-3EE3-B847-8E9E-4736116DF99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3228" y="2050444"/>
            <a:ext cx="5308701" cy="1594580"/>
          </a:xfrm>
        </p:spPr>
        <p:txBody>
          <a:bodyPr tIns="180000"/>
          <a:lstStyle>
            <a:lvl1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22787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B0DE4D-986C-42C0-801A-D66761250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522807-6999-4BAC-838B-CBF8DDB2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BE00E2-DC16-4AA8-AE17-3D31326E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B2CA-0303-4839-8E04-04F9A382230C}" type="datetime1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C8B134-3F94-4A06-9FDD-ED830091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EE14A3-9C41-44BC-8302-4F4C96D6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805" y="6358199"/>
            <a:ext cx="2743200" cy="365125"/>
          </a:xfrm>
        </p:spPr>
        <p:txBody>
          <a:bodyPr/>
          <a:lstStyle/>
          <a:p>
            <a:fld id="{C3A0E5F6-3735-472C-BF02-3E443464000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99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097481"/>
            <a:ext cx="12192000" cy="663053"/>
          </a:xfrm>
        </p:spPr>
        <p:txBody>
          <a:bodyPr tIns="108000" rIns="2268000" anchor="ctr"/>
          <a:lstStyle>
            <a:lvl1pPr marL="0" indent="0" algn="r">
              <a:buNone/>
              <a:defRPr i="1" baseline="0">
                <a:latin typeface="+mn-lt"/>
              </a:defRPr>
            </a:lvl1pPr>
          </a:lstStyle>
          <a:p>
            <a:r>
              <a:rPr lang="en-GB" noProof="0" dirty="0" smtClean="0"/>
              <a:t>&lt;&lt; Click icon to insert </a:t>
            </a:r>
            <a:br>
              <a:rPr lang="en-GB" noProof="0" dirty="0" smtClean="0"/>
            </a:br>
            <a:r>
              <a:rPr lang="en-GB" noProof="0" dirty="0" smtClean="0"/>
              <a:t>background picture 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333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8A12331-74AC-B44F-9DD2-8FBACB9D3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7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7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7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7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4144D45-05A9-1C40-86BC-607BDCCCA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34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17A52FC-559C-BF46-97C6-532CB04CB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2EF217-9C14-794E-AC6A-5172C68CB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016" y="3695564"/>
            <a:ext cx="4800216" cy="960000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</a:t>
            </a:r>
            <a:r>
              <a:rPr lang="zh-TW" altLang="en-US" dirty="0"/>
              <a:t> </a:t>
            </a:r>
            <a:r>
              <a:rPr lang="zh-CN" altLang="en-US" dirty="0"/>
              <a:t>谢</a:t>
            </a:r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E2EBEA9-2D28-5C4E-8CDF-EA33D2BE9E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04" y="3992684"/>
            <a:ext cx="2763520" cy="365760"/>
          </a:xfrm>
          <a:prstGeom prst="rect">
            <a:avLst/>
          </a:prstGeom>
        </p:spPr>
      </p:pic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68280B97-A96B-2C4A-BE9D-E06749033E13}"/>
              </a:ext>
            </a:extLst>
          </p:cNvPr>
          <p:cNvCxnSpPr/>
          <p:nvPr userDrawn="1"/>
        </p:nvCxnSpPr>
        <p:spPr>
          <a:xfrm>
            <a:off x="3938656" y="3815524"/>
            <a:ext cx="0" cy="72008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35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6168239" y="-2944200"/>
            <a:ext cx="19249701" cy="10262018"/>
            <a:chOff x="-6168239" y="-2944200"/>
            <a:chExt cx="19249701" cy="1026201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6688" y="-22588"/>
              <a:ext cx="12288689" cy="6912768"/>
            </a:xfrm>
            <a:prstGeom prst="rect">
              <a:avLst/>
            </a:prstGeom>
          </p:spPr>
        </p:pic>
        <p:sp>
          <p:nvSpPr>
            <p:cNvPr id="4" name="矩形 3"/>
            <p:cNvSpPr/>
            <p:nvPr userDrawn="1"/>
          </p:nvSpPr>
          <p:spPr>
            <a:xfrm>
              <a:off x="1559496" y="836712"/>
              <a:ext cx="11521966" cy="6481106"/>
            </a:xfrm>
            <a:prstGeom prst="rect">
              <a:avLst/>
            </a:prstGeom>
            <a:blipFill dpi="0" rotWithShape="1">
              <a:blip r:embed="rId3" cstate="email">
                <a:alphaModFix amt="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金刚黑 Medium" panose="020B0500000000000000" pitchFamily="34" charset="-122"/>
                <a:ea typeface="华康金刚黑 Medium" panose="020B0500000000000000" pitchFamily="34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21213776">
              <a:off x="-6168239" y="-2944200"/>
              <a:ext cx="9343181" cy="5255539"/>
            </a:xfrm>
            <a:prstGeom prst="rect">
              <a:avLst/>
            </a:prstGeom>
            <a:blipFill dpi="0" rotWithShape="1">
              <a:blip r:embed="rId4" cstate="email">
                <a:alphaModFix am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sandinaRegular"/>
                <a:ea typeface="华康金刚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364629" y="0"/>
              <a:ext cx="6827372" cy="928716"/>
            </a:xfrm>
            <a:prstGeom prst="rect">
              <a:avLst/>
            </a:prstGeom>
            <a:blipFill dpi="0" rotWithShape="1">
              <a:blip r:embed="rId5" cstate="email">
                <a:alphaModFix am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sandinaRegular"/>
                <a:ea typeface="华康金刚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627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B0DE4D-986C-42C0-801A-D66761250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522807-6999-4BAC-838B-CBF8DDB2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BE00E2-DC16-4AA8-AE17-3D31326E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101D8-92FC-421B-A233-B28260EE5C3E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C8B134-3F94-4A06-9FDD-ED830091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EE14A3-9C41-44BC-8302-4F4C96D6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805" y="6358199"/>
            <a:ext cx="2743200" cy="365125"/>
          </a:xfrm>
        </p:spPr>
        <p:txBody>
          <a:bodyPr/>
          <a:lstStyle/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0E5F6-3735-472C-BF02-3E44346400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pPr marL="0" marR="0" lvl="0" indent="0" algn="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417F340-E6CB-4725-904C-57640C988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E0A19-30B6-420C-A558-06B5D2458D6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F84006C-7DFB-4958-8DF7-F9F51C19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742AC1-BCDD-47BE-9A92-172196FE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7218" y="6356349"/>
            <a:ext cx="2743200" cy="365125"/>
          </a:xfrm>
        </p:spPr>
        <p:txBody>
          <a:bodyPr/>
          <a:lstStyle/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0E5F6-3735-472C-BF02-3E44346400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pPr marL="0" marR="0" lvl="0" indent="0" algn="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32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04802" y="1597582"/>
            <a:ext cx="5120092" cy="3504510"/>
          </a:xfrm>
          <a:prstGeom prst="rect">
            <a:avLst/>
          </a:prstGeom>
        </p:spPr>
        <p:txBody>
          <a:bodyPr wrap="square"/>
          <a:lstStyle>
            <a:lvl1pPr>
              <a:defRPr sz="4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GB" noProof="0" dirty="0" smtClean="0"/>
              <a:t>Presentation 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2490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4802" y="1763567"/>
            <a:ext cx="10959840" cy="4147200"/>
          </a:xfrm>
        </p:spPr>
        <p:txBody>
          <a:bodyPr>
            <a:normAutofit/>
          </a:bodyPr>
          <a:lstStyle>
            <a:lvl1pPr>
              <a:defRPr sz="1922" i="0" baseline="0"/>
            </a:lvl1pPr>
            <a:lvl2pPr>
              <a:defRPr sz="1922"/>
            </a:lvl2pPr>
            <a:lvl3pPr>
              <a:defRPr sz="1922"/>
            </a:lvl3pPr>
            <a:lvl4pPr>
              <a:defRPr sz="1922"/>
            </a:lvl4pPr>
            <a:lvl5pPr>
              <a:defRPr sz="1922"/>
            </a:lvl5pPr>
          </a:lstStyle>
          <a:p>
            <a:pPr lvl="0"/>
            <a:r>
              <a:rPr lang="en-US" dirty="0" smtClean="0"/>
              <a:t>Click corresponding icon to insert media or click here to add bullet list or to insert previously copied objects or text.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569219"/>
            <a:ext cx="4495800" cy="34518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>
              <a:defRPr sz="32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Title</a:t>
            </a:r>
            <a:r>
              <a:rPr lang="sv-SE" dirty="0" smtClean="0"/>
              <a:t>, </a:t>
            </a:r>
            <a:r>
              <a:rPr lang="sv-SE" dirty="0" err="1" smtClean="0"/>
              <a:t>slide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r>
              <a:rPr lang="sv-SE" dirty="0" smtClean="0"/>
              <a:t> parts </a:t>
            </a:r>
            <a:r>
              <a:rPr lang="sv-SE" dirty="0" err="1" smtClean="0"/>
              <a:t>of</a:t>
            </a:r>
            <a:r>
              <a:rPr lang="sv-SE" dirty="0" smtClean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38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arts txt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4800" y="1762126"/>
            <a:ext cx="5400000" cy="4233600"/>
          </a:xfrm>
        </p:spPr>
        <p:txBody>
          <a:bodyPr>
            <a:normAutofit/>
          </a:bodyPr>
          <a:lstStyle>
            <a:lvl1pPr>
              <a:defRPr sz="1680" i="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US" dirty="0" smtClean="0"/>
              <a:t>Click here to add bullet list or click corresponding icon to insert media or click to insert previously copied objects or text.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12" hasCustomPrompt="1"/>
          </p:nvPr>
        </p:nvSpPr>
        <p:spPr>
          <a:xfrm>
            <a:off x="6177600" y="1769422"/>
            <a:ext cx="5400000" cy="4234814"/>
          </a:xfrm>
        </p:spPr>
        <p:txBody>
          <a:bodyPr>
            <a:normAutofit/>
          </a:bodyPr>
          <a:lstStyle>
            <a:lvl1pPr marL="0" marR="0" indent="0" algn="l" defTabSz="829841" rtl="0" eaLnBrk="1" fontAlgn="auto" latinLnBrk="0" hangingPunct="1">
              <a:lnSpc>
                <a:spcPct val="90000"/>
              </a:lnSpc>
              <a:spcBef>
                <a:spcPts val="90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80" i="1" baseline="0"/>
            </a:lvl1pPr>
          </a:lstStyle>
          <a:p>
            <a:pPr marL="0" marR="0" lvl="0" indent="0" algn="l" defTabSz="829841" rtl="0" eaLnBrk="1" fontAlgn="auto" latinLnBrk="0" hangingPunct="1">
              <a:lnSpc>
                <a:spcPct val="90000"/>
              </a:lnSpc>
              <a:spcBef>
                <a:spcPts val="90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 smtClean="0"/>
              <a:t>Click corresponding icon to insert media or click here to insert previously copied objects.</a:t>
            </a:r>
          </a:p>
          <a:p>
            <a:pPr lvl="0"/>
            <a:endParaRPr lang="en-GB" noProof="0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569219"/>
            <a:ext cx="4495800" cy="34518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>
              <a:defRPr sz="32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Title</a:t>
            </a:r>
            <a:r>
              <a:rPr lang="sv-SE" dirty="0" smtClean="0"/>
              <a:t>, </a:t>
            </a:r>
            <a:r>
              <a:rPr lang="sv-SE" dirty="0" err="1" smtClean="0"/>
              <a:t>slide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r>
              <a:rPr lang="sv-SE" dirty="0" smtClean="0"/>
              <a:t> parts </a:t>
            </a:r>
            <a:r>
              <a:rPr lang="sv-SE" dirty="0" err="1" smtClean="0"/>
              <a:t>of</a:t>
            </a:r>
            <a:r>
              <a:rPr lang="sv-SE" dirty="0" smtClean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2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5A51DD-0E53-644F-8003-7F4F300B8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5" t="3436" r="-1" b="3613"/>
          <a:stretch/>
        </p:blipFill>
        <p:spPr>
          <a:xfrm>
            <a:off x="0" y="-2673"/>
            <a:ext cx="12192000" cy="6374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3583F3-877D-D142-998D-FF2EB6C9F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9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5" t="28828" r="47625" b="-89"/>
          <a:stretch/>
        </p:blipFill>
        <p:spPr>
          <a:xfrm flipH="1">
            <a:off x="-1" y="-2673"/>
            <a:ext cx="12192001" cy="6414248"/>
          </a:xfrm>
          <a:prstGeom prst="rect">
            <a:avLst/>
          </a:prstGeom>
        </p:spPr>
      </p:pic>
      <p:sp>
        <p:nvSpPr>
          <p:cNvPr id="23" name="标题 22"/>
          <p:cNvSpPr>
            <a:spLocks noGrp="1"/>
          </p:cNvSpPr>
          <p:nvPr>
            <p:ph type="title" hasCustomPrompt="1"/>
          </p:nvPr>
        </p:nvSpPr>
        <p:spPr>
          <a:xfrm>
            <a:off x="383999" y="216000"/>
            <a:ext cx="11452185" cy="720000"/>
          </a:xfrm>
          <a:prstGeom prst="rect">
            <a:avLst/>
          </a:prstGeom>
        </p:spPr>
        <p:txBody>
          <a:bodyPr/>
          <a:lstStyle>
            <a:lvl1pPr>
              <a:defRPr spc="50" baseline="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0" hasCustomPrompt="1"/>
          </p:nvPr>
        </p:nvSpPr>
        <p:spPr>
          <a:xfrm>
            <a:off x="7604890" y="1590309"/>
            <a:ext cx="4227512" cy="1008062"/>
          </a:xfrm>
        </p:spPr>
        <p:txBody>
          <a:bodyPr/>
          <a:lstStyle>
            <a:lvl1pPr>
              <a:defRPr sz="1800" spc="50" baseline="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7604890" y="1950670"/>
            <a:ext cx="4227512" cy="647700"/>
          </a:xfrm>
        </p:spPr>
        <p:txBody>
          <a:bodyPr/>
          <a:lstStyle>
            <a:lvl1pPr>
              <a:defRPr spc="50" baseline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单击此处添加日程说明</a:t>
            </a:r>
          </a:p>
        </p:txBody>
      </p:sp>
      <p:sp>
        <p:nvSpPr>
          <p:cNvPr id="29" name="文本占位符 24"/>
          <p:cNvSpPr>
            <a:spLocks noGrp="1"/>
          </p:cNvSpPr>
          <p:nvPr>
            <p:ph type="body" sz="quarter" idx="12" hasCustomPrompt="1"/>
          </p:nvPr>
        </p:nvSpPr>
        <p:spPr>
          <a:xfrm>
            <a:off x="7604890" y="2626137"/>
            <a:ext cx="4227512" cy="1008062"/>
          </a:xfrm>
        </p:spPr>
        <p:txBody>
          <a:bodyPr/>
          <a:lstStyle>
            <a:lvl1pPr>
              <a:defRPr sz="1800" spc="50" baseline="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</p:txBody>
      </p:sp>
      <p:sp>
        <p:nvSpPr>
          <p:cNvPr id="30" name="文本占位符 26"/>
          <p:cNvSpPr>
            <a:spLocks noGrp="1"/>
          </p:cNvSpPr>
          <p:nvPr>
            <p:ph type="body" sz="quarter" idx="13" hasCustomPrompt="1"/>
          </p:nvPr>
        </p:nvSpPr>
        <p:spPr>
          <a:xfrm>
            <a:off x="7604890" y="2986498"/>
            <a:ext cx="4227512" cy="647700"/>
          </a:xfrm>
        </p:spPr>
        <p:txBody>
          <a:bodyPr/>
          <a:lstStyle>
            <a:lvl1pPr>
              <a:defRPr spc="50" baseline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单击此处添加日程说明</a:t>
            </a:r>
          </a:p>
        </p:txBody>
      </p:sp>
      <p:sp>
        <p:nvSpPr>
          <p:cNvPr id="37" name="文本占位符 24"/>
          <p:cNvSpPr>
            <a:spLocks noGrp="1"/>
          </p:cNvSpPr>
          <p:nvPr>
            <p:ph type="body" sz="quarter" idx="14" hasCustomPrompt="1"/>
          </p:nvPr>
        </p:nvSpPr>
        <p:spPr>
          <a:xfrm>
            <a:off x="7604674" y="3666613"/>
            <a:ext cx="4227512" cy="1008062"/>
          </a:xfrm>
        </p:spPr>
        <p:txBody>
          <a:bodyPr/>
          <a:lstStyle>
            <a:lvl1pPr>
              <a:defRPr sz="1800" spc="50" baseline="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</p:txBody>
      </p:sp>
      <p:sp>
        <p:nvSpPr>
          <p:cNvPr id="38" name="文本占位符 26"/>
          <p:cNvSpPr>
            <a:spLocks noGrp="1"/>
          </p:cNvSpPr>
          <p:nvPr>
            <p:ph type="body" sz="quarter" idx="15" hasCustomPrompt="1"/>
          </p:nvPr>
        </p:nvSpPr>
        <p:spPr>
          <a:xfrm>
            <a:off x="7604674" y="4026974"/>
            <a:ext cx="4227512" cy="647700"/>
          </a:xfrm>
        </p:spPr>
        <p:txBody>
          <a:bodyPr/>
          <a:lstStyle>
            <a:lvl1pPr>
              <a:defRPr spc="50" baseline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单击此处添加日程说明</a:t>
            </a:r>
          </a:p>
        </p:txBody>
      </p:sp>
      <p:sp>
        <p:nvSpPr>
          <p:cNvPr id="39" name="文本占位符 24"/>
          <p:cNvSpPr>
            <a:spLocks noGrp="1"/>
          </p:cNvSpPr>
          <p:nvPr>
            <p:ph type="body" sz="quarter" idx="16" hasCustomPrompt="1"/>
          </p:nvPr>
        </p:nvSpPr>
        <p:spPr>
          <a:xfrm>
            <a:off x="7604674" y="4704567"/>
            <a:ext cx="4227512" cy="1008062"/>
          </a:xfrm>
        </p:spPr>
        <p:txBody>
          <a:bodyPr/>
          <a:lstStyle>
            <a:lvl1pPr>
              <a:defRPr sz="1800" spc="50" baseline="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</p:txBody>
      </p:sp>
      <p:sp>
        <p:nvSpPr>
          <p:cNvPr id="40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7604674" y="5064928"/>
            <a:ext cx="4227512" cy="647700"/>
          </a:xfrm>
        </p:spPr>
        <p:txBody>
          <a:bodyPr/>
          <a:lstStyle>
            <a:lvl1pPr>
              <a:defRPr spc="50" baseline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单击此处添加日程说明</a:t>
            </a:r>
          </a:p>
        </p:txBody>
      </p:sp>
    </p:spTree>
    <p:extLst>
      <p:ext uri="{BB962C8B-B14F-4D97-AF65-F5344CB8AC3E}">
        <p14:creationId xmlns:p14="http://schemas.microsoft.com/office/powerpoint/2010/main" val="71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417F340-E6CB-4725-904C-57640C988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60425-2DCC-4DAF-BE43-AB747DBA74DE}" type="datetime1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F84006C-7DFB-4958-8DF7-F9F51C19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742AC1-BCDD-47BE-9A92-172196FE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7218" y="6356349"/>
            <a:ext cx="2743200" cy="365125"/>
          </a:xfrm>
        </p:spPr>
        <p:txBody>
          <a:bodyPr/>
          <a:lstStyle/>
          <a:p>
            <a:fld id="{C3A0E5F6-3735-472C-BF02-3E4434640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6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marL="0" marR="0" lvl="0" indent="0" algn="r" defTabSz="609555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CBE59-CCD2-0842-9ACD-CA49A3A5847A}" type="slidenum">
              <a:rPr kumimoji="0" lang="en-US" sz="1333" b="1" i="0" u="none" strike="noStrike" kern="1200" cap="none" spc="0" normalizeH="0" baseline="30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edra Sans Std Demi"/>
                <a:ea typeface="FZLanTingHei-L-GBK"/>
                <a:cs typeface="+mn-cs"/>
              </a:rPr>
              <a:pPr marL="0" marR="0" lvl="0" indent="0" algn="r" defTabSz="609555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edra Sans Std Demi"/>
              <a:ea typeface="FZLanTingHei-L-GBK"/>
              <a:cs typeface="+mn-cs"/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marL="0" marR="0" lvl="0" indent="0" algn="r" defTabSz="609555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CBE59-CCD2-0842-9ACD-CA49A3A5847A}" type="slidenum">
              <a:rPr kumimoji="0" lang="en-US" sz="1333" b="1" i="0" u="none" strike="noStrike" kern="1200" cap="none" spc="0" normalizeH="0" baseline="30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edra Sans Std Demi"/>
                <a:ea typeface="FZLanTingHei-L-GBK"/>
                <a:cs typeface="+mn-cs"/>
              </a:rPr>
              <a:pPr marL="0" marR="0" lvl="0" indent="0" algn="r" defTabSz="609555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edra Sans Std Demi"/>
              <a:ea typeface="FZLanTingHei-L-GBK"/>
              <a:cs typeface="+mn-cs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84667" y="4239490"/>
            <a:ext cx="12276667" cy="2259851"/>
          </a:xfrm>
          <a:prstGeom prst="rect">
            <a:avLst/>
          </a:prstGeom>
          <a:blipFill dpi="0" rotWithShape="1"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9044" t="-194024" r="-2896" b="7234"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6A62A4-2AAF-2E4D-B28C-129D436B7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9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65"/>
          <a:stretch/>
        </p:blipFill>
        <p:spPr>
          <a:xfrm flipH="1">
            <a:off x="0" y="1931462"/>
            <a:ext cx="9006840" cy="1700594"/>
          </a:xfrm>
          <a:prstGeom prst="rect">
            <a:avLst/>
          </a:prstGeom>
          <a:noFill/>
        </p:spPr>
      </p:pic>
      <p:sp>
        <p:nvSpPr>
          <p:cNvPr id="16" name="Title 41"/>
          <p:cNvSpPr>
            <a:spLocks noGrp="1"/>
          </p:cNvSpPr>
          <p:nvPr>
            <p:ph type="title" hasCustomPrompt="1"/>
          </p:nvPr>
        </p:nvSpPr>
        <p:spPr>
          <a:xfrm>
            <a:off x="401997" y="2058166"/>
            <a:ext cx="7051748" cy="1447184"/>
          </a:xfrm>
          <a:prstGeom prst="rect">
            <a:avLst/>
          </a:prstGeom>
          <a:noFill/>
          <a:ln>
            <a:noFill/>
          </a:ln>
        </p:spPr>
        <p:txBody>
          <a:bodyPr lIns="360000" tIns="179992" rIns="179992" bIns="576000" anchor="ctr">
            <a:noAutofit/>
          </a:bodyPr>
          <a:lstStyle>
            <a:lvl1pPr marL="0" indent="0" algn="dist">
              <a:lnSpc>
                <a:spcPct val="200000"/>
              </a:lnSpc>
              <a:spcBef>
                <a:spcPts val="0"/>
              </a:spcBef>
              <a:defRPr sz="4400" b="0" i="0" cap="none" spc="5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  <a:cs typeface="Fedra Sans Std Demi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灰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A2E1B0-2381-0741-A228-2C25CB7FF2CF}"/>
              </a:ext>
            </a:extLst>
          </p:cNvPr>
          <p:cNvSpPr/>
          <p:nvPr/>
        </p:nvSpPr>
        <p:spPr>
          <a:xfrm rot="5400000" flipV="1">
            <a:off x="2905335" y="-2905336"/>
            <a:ext cx="6381329" cy="12192002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-1" y="417286"/>
            <a:ext cx="11808001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0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-2" y="1008000"/>
            <a:ext cx="11817429" cy="546500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3429000"/>
            <a:ext cx="5534305" cy="2954998"/>
          </a:xfrm>
        </p:spPr>
        <p:txBody>
          <a:bodyPr lIns="54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E6C63D4-2C12-534C-8424-529E6C725D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1484784"/>
            <a:ext cx="11078921" cy="1594580"/>
          </a:xfrm>
        </p:spPr>
        <p:txBody>
          <a:bodyPr lIns="540000" tIns="180000"/>
          <a:lstStyle>
            <a:lvl1pPr>
              <a:lnSpc>
                <a:spcPct val="110000"/>
              </a:lnSpc>
              <a:defRPr sz="2500" b="0" i="0" kern="1600" spc="50" baseline="0">
                <a:solidFill>
                  <a:schemeClr val="tx1"/>
                </a:solidFill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2500" b="0" i="0" kern="1600" spc="-67">
                <a:solidFill>
                  <a:schemeClr val="tx1"/>
                </a:solidFill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2500" b="0" i="0" kern="1600" spc="-67">
                <a:solidFill>
                  <a:schemeClr val="tx1"/>
                </a:solidFill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FD53D7-9D32-1A48-BCD7-75D38791724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27735" y="3429000"/>
            <a:ext cx="5151186" cy="2954998"/>
          </a:xfrm>
        </p:spPr>
        <p:txBody>
          <a:bodyPr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434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-2" y="1008000"/>
            <a:ext cx="11817429" cy="546500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700808"/>
            <a:ext cx="5534305" cy="4683190"/>
          </a:xfrm>
        </p:spPr>
        <p:txBody>
          <a:bodyPr lIns="54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FD53D7-9D32-1A48-BCD7-75D38791724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27735" y="1700808"/>
            <a:ext cx="5151186" cy="4683190"/>
          </a:xfrm>
        </p:spPr>
        <p:txBody>
          <a:bodyPr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408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0" y="1008000"/>
            <a:ext cx="11817429" cy="546500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700808"/>
            <a:ext cx="11078921" cy="4683190"/>
          </a:xfrm>
        </p:spPr>
        <p:txBody>
          <a:bodyPr lIns="54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-954" y="1008000"/>
            <a:ext cx="11817429" cy="546500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3429000"/>
            <a:ext cx="5534305" cy="2954998"/>
          </a:xfrm>
        </p:spPr>
        <p:txBody>
          <a:bodyPr lIns="540000"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E6C63D4-2C12-534C-8424-529E6C725D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1484784"/>
            <a:ext cx="11078921" cy="1594580"/>
          </a:xfrm>
        </p:spPr>
        <p:txBody>
          <a:bodyPr lIns="540000" tIns="180000"/>
          <a:lstStyle>
            <a:lvl1pPr>
              <a:lnSpc>
                <a:spcPct val="110000"/>
              </a:lnSpc>
              <a:defRPr sz="2500" b="0" i="0" kern="1600" spc="50" baseline="0">
                <a:solidFill>
                  <a:schemeClr val="tx1"/>
                </a:solidFill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2500" b="0" i="0" kern="1600" spc="-67">
                <a:solidFill>
                  <a:schemeClr val="tx1"/>
                </a:solidFill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2500" b="0" i="0" kern="1600" spc="-67">
                <a:solidFill>
                  <a:schemeClr val="tx1"/>
                </a:solidFill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FD53D7-9D32-1A48-BCD7-75D38791724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27735" y="3429000"/>
            <a:ext cx="5151186" cy="2954998"/>
          </a:xfrm>
        </p:spPr>
        <p:txBody>
          <a:bodyPr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359735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-2" y="1008000"/>
            <a:ext cx="11817429" cy="5465008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392061-7577-624F-B3D5-0F7BA11FAF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700808"/>
            <a:ext cx="5534305" cy="4683190"/>
          </a:xfrm>
        </p:spPr>
        <p:txBody>
          <a:bodyPr lIns="54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852F2F-7E3D-8248-8E18-86CA53B003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27735" y="1700808"/>
            <a:ext cx="5151186" cy="4683190"/>
          </a:xfrm>
        </p:spPr>
        <p:txBody>
          <a:bodyPr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19208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2A3BCB-BA46-2640-A6D0-8A34DEB4C449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A1EBB-46C4-6A43-8395-E59B1068B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-2" y="1008000"/>
            <a:ext cx="11817429" cy="5465008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37D02F-E866-054A-AA97-ABB32AE2A6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31" y="1700808"/>
            <a:ext cx="11078921" cy="4683190"/>
          </a:xfrm>
        </p:spPr>
        <p:txBody>
          <a:bodyPr lIns="54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600" b="0" i="0" kern="1600" spc="-67">
                <a:latin typeface="+mn-lt"/>
                <a:cs typeface="Fedra Sans Std Light"/>
              </a:defRPr>
            </a:lvl3pPr>
            <a:lvl4pPr>
              <a:defRPr sz="1600" kern="1000" spc="-67">
                <a:latin typeface="Fedra Sans Std Light"/>
                <a:ea typeface="FZLanTingHei-L-GBK"/>
                <a:cs typeface="Fedra Sans Std Light"/>
              </a:defRPr>
            </a:lvl4pPr>
            <a:lvl5pPr>
              <a:lnSpc>
                <a:spcPts val="2133"/>
              </a:lnSpc>
              <a:spcAft>
                <a:spcPts val="533"/>
              </a:spcAft>
              <a:defRPr sz="1600" kern="1000" spc="-67">
                <a:latin typeface="Fedra Sans Std Ligh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40266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、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C69BBB-2AD0-D341-9EC2-A15B03DD27BE}"/>
              </a:ext>
            </a:extLst>
          </p:cNvPr>
          <p:cNvSpPr/>
          <p:nvPr userDrawn="1"/>
        </p:nvSpPr>
        <p:spPr>
          <a:xfrm rot="5400000" flipV="1">
            <a:off x="2905336" y="-2905336"/>
            <a:ext cx="6381329" cy="12192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B6FF9-BCB6-8F4D-8144-425F67CAE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44301"/>
          <a:stretch/>
        </p:blipFill>
        <p:spPr>
          <a:xfrm flipH="1">
            <a:off x="8855" y="1008000"/>
            <a:ext cx="11817429" cy="5465008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0" y="216000"/>
            <a:ext cx="11808000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7ACEA5-C401-2245-8927-508BC73C9A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2" y="3717272"/>
            <a:ext cx="3240000" cy="2160000"/>
          </a:xfrm>
          <a:solidFill>
            <a:schemeClr val="tx1"/>
          </a:solidFill>
        </p:spPr>
        <p:txBody>
          <a:bodyPr lIns="0" tIns="0" rIns="0" anchor="ctr"/>
          <a:lstStyle>
            <a:lvl1pPr algn="ctr">
              <a:defRPr sz="1867"/>
            </a:lvl1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1085AC-3382-884E-9C3B-003E6570BB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1412775"/>
            <a:ext cx="3863391" cy="2160000"/>
          </a:xfrm>
        </p:spPr>
        <p:txBody>
          <a:bodyPr lIns="540000" tIns="0"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B8143C1-1ACC-A64A-AE7C-E0563ADF05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7768" y="3717272"/>
            <a:ext cx="3240000" cy="2160000"/>
          </a:xfrm>
          <a:solidFill>
            <a:schemeClr val="tx1"/>
          </a:solidFill>
        </p:spPr>
        <p:txBody>
          <a:bodyPr lIns="0" tIns="0" rIns="0" anchor="ctr"/>
          <a:lstStyle>
            <a:lvl1pPr algn="ctr">
              <a:defRPr sz="1867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899DD07-9A07-5D44-A510-173D1FE3FB8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07768" y="1412775"/>
            <a:ext cx="3240000" cy="2160000"/>
          </a:xfrm>
        </p:spPr>
        <p:txBody>
          <a:bodyPr lIns="0" tIns="0"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2568DE7-7776-0C49-801A-3DCD337DBF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91784" y="3717272"/>
            <a:ext cx="3240000" cy="2160000"/>
          </a:xfrm>
          <a:solidFill>
            <a:schemeClr val="tx1"/>
          </a:solidFill>
        </p:spPr>
        <p:txBody>
          <a:bodyPr lIns="0" tIns="0" rIns="0" anchor="ctr"/>
          <a:lstStyle>
            <a:lvl1pPr algn="ctr">
              <a:defRPr sz="1867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C5482C3-9DDB-624A-9056-520007EB823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91784" y="1412775"/>
            <a:ext cx="3240000" cy="2160000"/>
          </a:xfrm>
        </p:spPr>
        <p:txBody>
          <a:bodyPr lIns="0" tIns="0"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42718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节标题"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2">
            <a:extLst>
              <a:ext uri="{FF2B5EF4-FFF2-40B4-BE49-F238E27FC236}">
                <a16:creationId xmlns:a16="http://schemas.microsoft.com/office/drawing/2014/main" id="{481DB7A8-24AA-9348-869B-CEDC317C5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594" t="2677" r="52055" b="35037"/>
          <a:stretch/>
        </p:blipFill>
        <p:spPr>
          <a:xfrm>
            <a:off x="0" y="-19110"/>
            <a:ext cx="12192000" cy="64004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A62A4-2AAF-2E4D-B28C-129D436B7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9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65"/>
          <a:stretch/>
        </p:blipFill>
        <p:spPr>
          <a:xfrm flipH="1">
            <a:off x="0" y="1022195"/>
            <a:ext cx="10297144" cy="2519999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33E440E-1BE7-8D42-A069-153ADDFB63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00" y="1022194"/>
            <a:ext cx="3701743" cy="2520000"/>
          </a:xfrm>
          <a:solidFill>
            <a:schemeClr val="tx1">
              <a:lumMod val="50000"/>
              <a:lumOff val="50000"/>
            </a:schemeClr>
          </a:solidFill>
        </p:spPr>
        <p:txBody>
          <a:bodyPr lIns="0" tIns="0" rIns="0" anchor="ctr"/>
          <a:lstStyle>
            <a:lvl1pPr algn="ctr">
              <a:defRPr sz="1867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3" name="Title 41"/>
          <p:cNvSpPr>
            <a:spLocks noGrp="1"/>
          </p:cNvSpPr>
          <p:nvPr>
            <p:ph type="title" hasCustomPrompt="1"/>
          </p:nvPr>
        </p:nvSpPr>
        <p:spPr>
          <a:xfrm>
            <a:off x="3791743" y="1016696"/>
            <a:ext cx="6505401" cy="1447184"/>
          </a:xfrm>
          <a:prstGeom prst="rect">
            <a:avLst/>
          </a:prstGeom>
          <a:noFill/>
          <a:ln>
            <a:noFill/>
          </a:ln>
        </p:spPr>
        <p:txBody>
          <a:bodyPr lIns="360000" tIns="179992" rIns="179992" bIns="576000"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defRPr sz="2500" b="0" i="0" cap="none" spc="50" baseline="0">
                <a:solidFill>
                  <a:schemeClr val="tx1"/>
                </a:solidFill>
                <a:latin typeface="+mj-ea"/>
                <a:ea typeface="+mj-ea"/>
                <a:cs typeface="Fedra Sans Std Demi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323004-1D37-9244-8530-9EE8539237A7}"/>
              </a:ext>
            </a:extLst>
          </p:cNvPr>
          <p:cNvSpPr/>
          <p:nvPr userDrawn="1"/>
        </p:nvSpPr>
        <p:spPr>
          <a:xfrm rot="5400000" flipV="1">
            <a:off x="-1215000" y="2237196"/>
            <a:ext cx="2520000" cy="9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  <a:tileRect/>
          </a:gra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04802" y="1597582"/>
            <a:ext cx="5120092" cy="3504510"/>
          </a:xfrm>
          <a:prstGeom prst="rect">
            <a:avLst/>
          </a:prstGeom>
        </p:spPr>
        <p:txBody>
          <a:bodyPr wrap="square"/>
          <a:lstStyle>
            <a:lvl1pPr>
              <a:defRPr sz="4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GB" noProof="0" dirty="0" smtClean="0"/>
              <a:t>Presentation 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64412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1"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C255E84-1EC8-3741-BD47-8EED1EF5F99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842" t="4268" r="67690" b="14641"/>
          <a:stretch/>
        </p:blipFill>
        <p:spPr bwMode="auto">
          <a:xfrm>
            <a:off x="-20620" y="0"/>
            <a:ext cx="12212620" cy="63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EDFAF9-3ED3-C24A-A3C7-377B11285460}"/>
              </a:ext>
            </a:extLst>
          </p:cNvPr>
          <p:cNvSpPr/>
          <p:nvPr userDrawn="1"/>
        </p:nvSpPr>
        <p:spPr>
          <a:xfrm>
            <a:off x="0" y="0"/>
            <a:ext cx="8112224" cy="6381327"/>
          </a:xfrm>
          <a:prstGeom prst="rect">
            <a:avLst/>
          </a:prstGeom>
          <a:gradFill>
            <a:gsLst>
              <a:gs pos="74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1AFDC-F911-FE4A-BBAE-F34E8477A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35" r="71119"/>
          <a:stretch/>
        </p:blipFill>
        <p:spPr>
          <a:xfrm flipH="1">
            <a:off x="-10310" y="1008000"/>
            <a:ext cx="6610365" cy="54650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202B98-4A2C-DE4E-A447-5B4966514476}"/>
              </a:ext>
            </a:extLst>
          </p:cNvPr>
          <p:cNvSpPr/>
          <p:nvPr userDrawn="1"/>
        </p:nvSpPr>
        <p:spPr>
          <a:xfrm rot="5400000" flipV="1">
            <a:off x="-2641664" y="3649664"/>
            <a:ext cx="5373329" cy="9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  <a:tileRect/>
          </a:gra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" y="2050444"/>
            <a:ext cx="5447928" cy="4333556"/>
          </a:xfrm>
        </p:spPr>
        <p:txBody>
          <a:bodyPr lIns="540000" tIns="180000"/>
          <a:lstStyle>
            <a:lvl1pPr>
              <a:lnSpc>
                <a:spcPct val="110000"/>
              </a:lnSpc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0" y="1378444"/>
            <a:ext cx="5447928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A77A81-3EE3-B847-8E9E-4736116DF99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10365" y="2050444"/>
            <a:ext cx="5308701" cy="802492"/>
          </a:xfrm>
        </p:spPr>
        <p:txBody>
          <a:bodyPr tIns="180000"/>
          <a:lstStyle>
            <a:lvl1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33290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2">
            <a:extLst>
              <a:ext uri="{FF2B5EF4-FFF2-40B4-BE49-F238E27FC236}">
                <a16:creationId xmlns:a16="http://schemas.microsoft.com/office/drawing/2014/main" id="{282B001E-0233-0943-8339-5E5798603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71" r="7276" b="15040"/>
          <a:stretch/>
        </p:blipFill>
        <p:spPr>
          <a:xfrm flipH="1">
            <a:off x="0" y="0"/>
            <a:ext cx="12192000" cy="6400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1AFDC-F911-FE4A-BBAE-F34E8477A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58" t="1" r="82946" b="-9020"/>
          <a:stretch/>
        </p:blipFill>
        <p:spPr>
          <a:xfrm flipH="1">
            <a:off x="7824191" y="1008000"/>
            <a:ext cx="4464682" cy="54650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202B98-4A2C-DE4E-A447-5B4966514476}"/>
              </a:ext>
            </a:extLst>
          </p:cNvPr>
          <p:cNvSpPr/>
          <p:nvPr userDrawn="1"/>
        </p:nvSpPr>
        <p:spPr>
          <a:xfrm rot="5400000" flipV="1">
            <a:off x="5361791" y="3470400"/>
            <a:ext cx="5014800" cy="9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  <a:tileRect/>
          </a:gra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24191" y="2050444"/>
            <a:ext cx="3312369" cy="3970844"/>
          </a:xfrm>
        </p:spPr>
        <p:txBody>
          <a:bodyPr lIns="360000" tIns="180000"/>
          <a:lstStyle>
            <a:lvl1pPr marL="0" marR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kern="1600" spc="50" baseline="0"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1800" b="0" i="0" kern="1600" spc="-67"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单击此处添加文本</a:t>
            </a: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7824191" y="1375771"/>
            <a:ext cx="3312369" cy="672000"/>
          </a:xfrm>
          <a:prstGeom prst="rect">
            <a:avLst/>
          </a:prstGeom>
        </p:spPr>
        <p:txBody>
          <a:bodyPr lIns="360000"/>
          <a:lstStyle>
            <a:lvl1pPr>
              <a:lnSpc>
                <a:spcPct val="110000"/>
              </a:lnSpc>
              <a:defRPr sz="2500" spc="5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A77A81-3EE3-B847-8E9E-4736116DF99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3228" y="2050444"/>
            <a:ext cx="5308701" cy="1594580"/>
          </a:xfrm>
        </p:spPr>
        <p:txBody>
          <a:bodyPr tIns="180000"/>
          <a:lstStyle>
            <a:lvl1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ea"/>
                <a:ea typeface="+mn-ea"/>
                <a:cs typeface="Fedra Sans Std Light"/>
              </a:defRPr>
            </a:lvl1pPr>
            <a:lvl2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lt"/>
                <a:cs typeface="Fedra Sans Std Light"/>
              </a:defRPr>
            </a:lvl2pPr>
            <a:lvl3pPr>
              <a:lnSpc>
                <a:spcPct val="110000"/>
              </a:lnSpc>
              <a:defRPr sz="2500" b="0" i="0" kern="1600" spc="-67">
                <a:solidFill>
                  <a:schemeClr val="bg1"/>
                </a:solidFill>
                <a:latin typeface="+mn-lt"/>
                <a:cs typeface="Fedra Sans Std Light"/>
              </a:defRPr>
            </a:lvl3pPr>
            <a:lvl4pPr>
              <a:lnSpc>
                <a:spcPct val="110000"/>
              </a:lnSpc>
              <a:defRPr sz="1600" b="0" i="0" kern="1600" spc="-67">
                <a:latin typeface="+mn-lt"/>
                <a:ea typeface="FZLanTingHei-L-GBK"/>
                <a:cs typeface="Fedra Sans Std Light"/>
              </a:defRPr>
            </a:lvl4pPr>
            <a:lvl5pPr>
              <a:lnSpc>
                <a:spcPct val="110000"/>
              </a:lnSpc>
              <a:spcAft>
                <a:spcPts val="533"/>
              </a:spcAft>
              <a:defRPr sz="1600" b="0" i="0" kern="1600" spc="-67">
                <a:latin typeface="+mn-lt"/>
                <a:ea typeface="FZLanTingHei-L-GBK"/>
                <a:cs typeface="Fedra Sans Std Light"/>
              </a:defRPr>
            </a:lvl5pPr>
          </a:lstStyle>
          <a:p>
            <a:pPr lvl="0"/>
            <a:r>
              <a:rPr lang="zh-CN" altLang="en-US" dirty="0"/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39957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097481"/>
            <a:ext cx="12192000" cy="663053"/>
          </a:xfrm>
        </p:spPr>
        <p:txBody>
          <a:bodyPr tIns="108000" rIns="2268000" anchor="ctr"/>
          <a:lstStyle>
            <a:lvl1pPr marL="0" indent="0" algn="r">
              <a:buNone/>
              <a:defRPr i="1" baseline="0">
                <a:latin typeface="+mn-lt"/>
              </a:defRPr>
            </a:lvl1pPr>
          </a:lstStyle>
          <a:p>
            <a:r>
              <a:rPr lang="en-GB" noProof="0" dirty="0" smtClean="0"/>
              <a:t>&lt;&lt; Click icon to insert </a:t>
            </a:r>
            <a:br>
              <a:rPr lang="en-GB" noProof="0" dirty="0" smtClean="0"/>
            </a:br>
            <a:r>
              <a:rPr lang="en-GB" noProof="0" dirty="0" smtClean="0"/>
              <a:t>background picture 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928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8A12331-74AC-B44F-9DD2-8FBACB9D3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47728" y="3566831"/>
            <a:ext cx="8064896" cy="506781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47728" y="4145620"/>
            <a:ext cx="3648089" cy="361624"/>
          </a:xfrm>
          <a:prstGeom prst="rect">
            <a:avLst/>
          </a:prstGeom>
        </p:spPr>
        <p:txBody>
          <a:bodyPr tIns="36000" anchor="ctr"/>
          <a:lstStyle>
            <a:lvl1pPr algn="l">
              <a:lnSpc>
                <a:spcPct val="110000"/>
              </a:lnSpc>
              <a:defRPr lang="en-US" sz="1600" b="0" i="0" spc="50" baseline="0" dirty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</a:defRPr>
            </a:lvl1pPr>
          </a:lstStyle>
          <a:p>
            <a:r>
              <a:rPr lang="zh-CN" altLang="en-US" sz="1867" b="0" i="0" dirty="0">
                <a:solidFill>
                  <a:schemeClr val="accent5"/>
                </a:solidFill>
                <a:latin typeface="+mn-lt"/>
              </a:rPr>
              <a:t>讲者 </a:t>
            </a:r>
            <a:r>
              <a:rPr lang="en-US" altLang="zh-CN" sz="1867" b="0" i="0" dirty="0">
                <a:solidFill>
                  <a:schemeClr val="accent5"/>
                </a:solidFill>
                <a:latin typeface="+mn-lt"/>
              </a:rPr>
              <a:t>– </a:t>
            </a:r>
            <a:r>
              <a:rPr lang="zh-CN" altLang="en-US" sz="1867" b="0" i="0" dirty="0">
                <a:solidFill>
                  <a:schemeClr val="accent5"/>
                </a:solidFill>
                <a:latin typeface="+mn-lt"/>
              </a:rPr>
              <a:t>部门</a:t>
            </a:r>
            <a:endParaRPr lang="en-US" altLang="zh-CN" sz="1867" b="0" i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4144D45-05A9-1C40-86BC-607BDCCCA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00" y="3686588"/>
            <a:ext cx="2419200" cy="320188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3359696" y="3425540"/>
            <a:ext cx="0" cy="1368152"/>
          </a:xfrm>
          <a:prstGeom prst="line">
            <a:avLst/>
          </a:prstGeom>
          <a:ln w="19050">
            <a:solidFill>
              <a:srgbClr val="223E4D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9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封面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17A52FC-559C-BF46-97C6-532CB04CB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2EF217-9C14-794E-AC6A-5172C68CB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016" y="3695564"/>
            <a:ext cx="4800216" cy="960000"/>
          </a:xfrm>
        </p:spPr>
        <p:txBody>
          <a:bodyPr anchor="ctr"/>
          <a:lstStyle>
            <a:lvl1pPr algn="l">
              <a:lnSpc>
                <a:spcPct val="110000"/>
              </a:lnSpc>
              <a:defRPr sz="2500" b="0" i="0" cap="small" spc="150" baseline="0">
                <a:solidFill>
                  <a:schemeClr val="bg1"/>
                </a:solidFill>
                <a:latin typeface="华康金刚黑 Medium" panose="020B0500000000000000" pitchFamily="34" charset="-122"/>
                <a:ea typeface="华康金刚黑 Medium" panose="020B0500000000000000" pitchFamily="34" charset="-122"/>
                <a:cs typeface="华康金刚黑 Medium" panose="020B0500000000000000" pitchFamily="34" charset="-122"/>
              </a:defRPr>
            </a:lvl1pPr>
          </a:lstStyle>
          <a:p>
            <a:r>
              <a:rPr lang="zh-CN" altLang="en-US" dirty="0"/>
              <a:t>谢</a:t>
            </a:r>
            <a:r>
              <a:rPr lang="zh-TW" altLang="en-US" dirty="0"/>
              <a:t> </a:t>
            </a:r>
            <a:r>
              <a:rPr lang="zh-CN" altLang="en-US" dirty="0"/>
              <a:t>谢</a:t>
            </a:r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E2EBEA9-2D28-5C4E-8CDF-EA33D2BE9E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04" y="3992684"/>
            <a:ext cx="2763520" cy="365760"/>
          </a:xfrm>
          <a:prstGeom prst="rect">
            <a:avLst/>
          </a:prstGeom>
        </p:spPr>
      </p:pic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68280B97-A96B-2C4A-BE9D-E06749033E13}"/>
              </a:ext>
            </a:extLst>
          </p:cNvPr>
          <p:cNvCxnSpPr/>
          <p:nvPr userDrawn="1"/>
        </p:nvCxnSpPr>
        <p:spPr>
          <a:xfrm>
            <a:off x="3938656" y="3815524"/>
            <a:ext cx="0" cy="72008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425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4802" y="1763567"/>
            <a:ext cx="10959840" cy="4147200"/>
          </a:xfrm>
        </p:spPr>
        <p:txBody>
          <a:bodyPr>
            <a:normAutofit/>
          </a:bodyPr>
          <a:lstStyle>
            <a:lvl1pPr>
              <a:defRPr sz="1922" i="0" baseline="0"/>
            </a:lvl1pPr>
            <a:lvl2pPr>
              <a:defRPr sz="1922"/>
            </a:lvl2pPr>
            <a:lvl3pPr>
              <a:defRPr sz="1922"/>
            </a:lvl3pPr>
            <a:lvl4pPr>
              <a:defRPr sz="1922"/>
            </a:lvl4pPr>
            <a:lvl5pPr>
              <a:defRPr sz="1922"/>
            </a:lvl5pPr>
          </a:lstStyle>
          <a:p>
            <a:pPr lvl="0"/>
            <a:r>
              <a:rPr lang="en-US" dirty="0" smtClean="0"/>
              <a:t>Click corresponding icon to insert media or click here to add bullet list or to insert previously copied objects or text.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569219"/>
            <a:ext cx="4495800" cy="34518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>
              <a:defRPr sz="32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Title</a:t>
            </a:r>
            <a:r>
              <a:rPr lang="sv-SE" dirty="0" smtClean="0"/>
              <a:t>, </a:t>
            </a:r>
            <a:r>
              <a:rPr lang="sv-SE" dirty="0" err="1" smtClean="0"/>
              <a:t>slide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r>
              <a:rPr lang="sv-SE" dirty="0" smtClean="0"/>
              <a:t> parts </a:t>
            </a:r>
            <a:r>
              <a:rPr lang="sv-SE" dirty="0" err="1" smtClean="0"/>
              <a:t>of</a:t>
            </a:r>
            <a:r>
              <a:rPr lang="sv-SE" dirty="0" smtClean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14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arts txt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4800" y="1762126"/>
            <a:ext cx="5400000" cy="4233600"/>
          </a:xfrm>
        </p:spPr>
        <p:txBody>
          <a:bodyPr>
            <a:normAutofit/>
          </a:bodyPr>
          <a:lstStyle>
            <a:lvl1pPr>
              <a:defRPr sz="1680" i="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US" dirty="0" smtClean="0"/>
              <a:t>Click here to add bullet list or click corresponding icon to insert media or click to insert previously copied objects or text.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12" hasCustomPrompt="1"/>
          </p:nvPr>
        </p:nvSpPr>
        <p:spPr>
          <a:xfrm>
            <a:off x="6177600" y="1769422"/>
            <a:ext cx="5400000" cy="4234814"/>
          </a:xfrm>
        </p:spPr>
        <p:txBody>
          <a:bodyPr>
            <a:normAutofit/>
          </a:bodyPr>
          <a:lstStyle>
            <a:lvl1pPr marL="0" marR="0" indent="0" algn="l" defTabSz="829841" rtl="0" eaLnBrk="1" fontAlgn="auto" latinLnBrk="0" hangingPunct="1">
              <a:lnSpc>
                <a:spcPct val="90000"/>
              </a:lnSpc>
              <a:spcBef>
                <a:spcPts val="90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80" i="1" baseline="0"/>
            </a:lvl1pPr>
          </a:lstStyle>
          <a:p>
            <a:pPr marL="0" marR="0" lvl="0" indent="0" algn="l" defTabSz="829841" rtl="0" eaLnBrk="1" fontAlgn="auto" latinLnBrk="0" hangingPunct="1">
              <a:lnSpc>
                <a:spcPct val="90000"/>
              </a:lnSpc>
              <a:spcBef>
                <a:spcPts val="90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 smtClean="0"/>
              <a:t>Click corresponding icon to insert media or click here to insert previously copied objects.</a:t>
            </a:r>
          </a:p>
          <a:p>
            <a:pPr lvl="0"/>
            <a:endParaRPr lang="en-GB" noProof="0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0" y="569219"/>
            <a:ext cx="4495800" cy="345181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>
              <a:defRPr sz="32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Title</a:t>
            </a:r>
            <a:r>
              <a:rPr lang="sv-SE" dirty="0" smtClean="0"/>
              <a:t>, </a:t>
            </a:r>
            <a:r>
              <a:rPr lang="sv-SE" dirty="0" err="1" smtClean="0"/>
              <a:t>slide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r>
              <a:rPr lang="sv-SE" dirty="0" smtClean="0"/>
              <a:t> parts </a:t>
            </a:r>
            <a:r>
              <a:rPr lang="sv-SE" dirty="0" err="1" smtClean="0"/>
              <a:t>of</a:t>
            </a:r>
            <a:r>
              <a:rPr lang="sv-SE" dirty="0" smtClean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5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报日程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5A51DD-0E53-644F-8003-7F4F300B8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5" t="3436" r="-1" b="3613"/>
          <a:stretch/>
        </p:blipFill>
        <p:spPr>
          <a:xfrm>
            <a:off x="0" y="-2673"/>
            <a:ext cx="12192000" cy="6374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3583F3-877D-D142-998D-FF2EB6C9F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9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5" t="28828" r="47625" b="-89"/>
          <a:stretch/>
        </p:blipFill>
        <p:spPr>
          <a:xfrm flipH="1">
            <a:off x="-1" y="-2673"/>
            <a:ext cx="12192001" cy="6414248"/>
          </a:xfrm>
          <a:prstGeom prst="rect">
            <a:avLst/>
          </a:prstGeom>
        </p:spPr>
      </p:pic>
      <p:sp>
        <p:nvSpPr>
          <p:cNvPr id="23" name="标题 22"/>
          <p:cNvSpPr>
            <a:spLocks noGrp="1"/>
          </p:cNvSpPr>
          <p:nvPr>
            <p:ph type="title" hasCustomPrompt="1"/>
          </p:nvPr>
        </p:nvSpPr>
        <p:spPr>
          <a:xfrm>
            <a:off x="383999" y="216000"/>
            <a:ext cx="11452185" cy="720000"/>
          </a:xfrm>
          <a:prstGeom prst="rect">
            <a:avLst/>
          </a:prstGeom>
        </p:spPr>
        <p:txBody>
          <a:bodyPr/>
          <a:lstStyle>
            <a:lvl1pPr>
              <a:defRPr spc="50" baseline="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0" hasCustomPrompt="1"/>
          </p:nvPr>
        </p:nvSpPr>
        <p:spPr>
          <a:xfrm>
            <a:off x="7604890" y="1590309"/>
            <a:ext cx="4227512" cy="1008062"/>
          </a:xfrm>
        </p:spPr>
        <p:txBody>
          <a:bodyPr/>
          <a:lstStyle>
            <a:lvl1pPr>
              <a:defRPr sz="1800" spc="50" baseline="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7604890" y="1950670"/>
            <a:ext cx="4227512" cy="647700"/>
          </a:xfrm>
        </p:spPr>
        <p:txBody>
          <a:bodyPr/>
          <a:lstStyle>
            <a:lvl1pPr>
              <a:defRPr spc="50" baseline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单击此处添加日程说明</a:t>
            </a:r>
          </a:p>
        </p:txBody>
      </p:sp>
      <p:sp>
        <p:nvSpPr>
          <p:cNvPr id="29" name="文本占位符 24"/>
          <p:cNvSpPr>
            <a:spLocks noGrp="1"/>
          </p:cNvSpPr>
          <p:nvPr>
            <p:ph type="body" sz="quarter" idx="12" hasCustomPrompt="1"/>
          </p:nvPr>
        </p:nvSpPr>
        <p:spPr>
          <a:xfrm>
            <a:off x="7604890" y="2626137"/>
            <a:ext cx="4227512" cy="1008062"/>
          </a:xfrm>
        </p:spPr>
        <p:txBody>
          <a:bodyPr/>
          <a:lstStyle>
            <a:lvl1pPr>
              <a:defRPr sz="1800" spc="50" baseline="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</p:txBody>
      </p:sp>
      <p:sp>
        <p:nvSpPr>
          <p:cNvPr id="30" name="文本占位符 26"/>
          <p:cNvSpPr>
            <a:spLocks noGrp="1"/>
          </p:cNvSpPr>
          <p:nvPr>
            <p:ph type="body" sz="quarter" idx="13" hasCustomPrompt="1"/>
          </p:nvPr>
        </p:nvSpPr>
        <p:spPr>
          <a:xfrm>
            <a:off x="7604890" y="2986498"/>
            <a:ext cx="4227512" cy="647700"/>
          </a:xfrm>
        </p:spPr>
        <p:txBody>
          <a:bodyPr/>
          <a:lstStyle>
            <a:lvl1pPr>
              <a:defRPr spc="50" baseline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单击此处添加日程说明</a:t>
            </a:r>
          </a:p>
        </p:txBody>
      </p:sp>
      <p:sp>
        <p:nvSpPr>
          <p:cNvPr id="37" name="文本占位符 24"/>
          <p:cNvSpPr>
            <a:spLocks noGrp="1"/>
          </p:cNvSpPr>
          <p:nvPr>
            <p:ph type="body" sz="quarter" idx="14" hasCustomPrompt="1"/>
          </p:nvPr>
        </p:nvSpPr>
        <p:spPr>
          <a:xfrm>
            <a:off x="7604674" y="3666613"/>
            <a:ext cx="4227512" cy="1008062"/>
          </a:xfrm>
        </p:spPr>
        <p:txBody>
          <a:bodyPr/>
          <a:lstStyle>
            <a:lvl1pPr>
              <a:defRPr sz="1800" spc="50" baseline="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</p:txBody>
      </p:sp>
      <p:sp>
        <p:nvSpPr>
          <p:cNvPr id="38" name="文本占位符 26"/>
          <p:cNvSpPr>
            <a:spLocks noGrp="1"/>
          </p:cNvSpPr>
          <p:nvPr>
            <p:ph type="body" sz="quarter" idx="15" hasCustomPrompt="1"/>
          </p:nvPr>
        </p:nvSpPr>
        <p:spPr>
          <a:xfrm>
            <a:off x="7604674" y="4026974"/>
            <a:ext cx="4227512" cy="647700"/>
          </a:xfrm>
        </p:spPr>
        <p:txBody>
          <a:bodyPr/>
          <a:lstStyle>
            <a:lvl1pPr>
              <a:defRPr spc="50" baseline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单击此处添加日程说明</a:t>
            </a:r>
          </a:p>
        </p:txBody>
      </p:sp>
      <p:sp>
        <p:nvSpPr>
          <p:cNvPr id="39" name="文本占位符 24"/>
          <p:cNvSpPr>
            <a:spLocks noGrp="1"/>
          </p:cNvSpPr>
          <p:nvPr>
            <p:ph type="body" sz="quarter" idx="16" hasCustomPrompt="1"/>
          </p:nvPr>
        </p:nvSpPr>
        <p:spPr>
          <a:xfrm>
            <a:off x="7604674" y="4704567"/>
            <a:ext cx="4227512" cy="1008062"/>
          </a:xfrm>
        </p:spPr>
        <p:txBody>
          <a:bodyPr/>
          <a:lstStyle>
            <a:lvl1pPr>
              <a:defRPr sz="1800" spc="50" baseline="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单击此处添加日程</a:t>
            </a:r>
            <a:endParaRPr lang="en-US" altLang="zh-CN" dirty="0"/>
          </a:p>
        </p:txBody>
      </p:sp>
      <p:sp>
        <p:nvSpPr>
          <p:cNvPr id="40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7604674" y="5064928"/>
            <a:ext cx="4227512" cy="647700"/>
          </a:xfrm>
        </p:spPr>
        <p:txBody>
          <a:bodyPr/>
          <a:lstStyle>
            <a:lvl1pPr>
              <a:defRPr spc="50" baseline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单击此处添加日程说明</a:t>
            </a:r>
          </a:p>
        </p:txBody>
      </p:sp>
    </p:spTree>
    <p:extLst>
      <p:ext uri="{BB962C8B-B14F-4D97-AF65-F5344CB8AC3E}">
        <p14:creationId xmlns:p14="http://schemas.microsoft.com/office/powerpoint/2010/main" val="4932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3" smtClean="0">
                <a:solidFill>
                  <a:schemeClr val="bg1"/>
                </a:solidFill>
                <a:ea typeface="FZLanTingHei-L-GBK"/>
              </a:rPr>
              <a:pPr lvl="0" algn="r"/>
              <a:t>‹#›</a:t>
            </a:fld>
            <a:endParaRPr lang="en-US" sz="1333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11317628" y="6462186"/>
            <a:ext cx="485133" cy="1436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>
              <a:lnSpc>
                <a:spcPts val="1200"/>
              </a:lnSpc>
              <a:defRPr sz="1200" b="1" baseline="30000">
                <a:solidFill>
                  <a:srgbClr val="9A9A9A"/>
                </a:solidFill>
                <a:latin typeface="Fedra Sans Std Demi"/>
              </a:defRPr>
            </a:lvl1pPr>
          </a:lstStyle>
          <a:p>
            <a:pPr lvl="0" algn="r"/>
            <a:fld id="{83ECBE59-CCD2-0842-9ACD-CA49A3A5847A}" type="slidenum">
              <a:rPr lang="en-US" sz="1333" smtClean="0">
                <a:solidFill>
                  <a:schemeClr val="bg1"/>
                </a:solidFill>
                <a:ea typeface="FZLanTingHei-L-GBK"/>
              </a:rPr>
              <a:pPr lvl="0" algn="r"/>
              <a:t>‹#›</a:t>
            </a:fld>
            <a:endParaRPr lang="en-US" sz="1333" dirty="0">
              <a:solidFill>
                <a:schemeClr val="bg1"/>
              </a:solidFill>
              <a:ea typeface="FZLanTingHei-L-GBK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84667" y="4239490"/>
            <a:ext cx="12276667" cy="2259851"/>
          </a:xfrm>
          <a:prstGeom prst="rect">
            <a:avLst/>
          </a:prstGeom>
          <a:blipFill dpi="0" rotWithShape="1"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9044" t="-194024" r="-2896" b="7234"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6A62A4-2AAF-2E4D-B28C-129D436B7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9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65"/>
          <a:stretch/>
        </p:blipFill>
        <p:spPr>
          <a:xfrm flipH="1">
            <a:off x="0" y="1931462"/>
            <a:ext cx="9006840" cy="1700594"/>
          </a:xfrm>
          <a:prstGeom prst="rect">
            <a:avLst/>
          </a:prstGeom>
          <a:noFill/>
        </p:spPr>
      </p:pic>
      <p:sp>
        <p:nvSpPr>
          <p:cNvPr id="16" name="Title 41"/>
          <p:cNvSpPr>
            <a:spLocks noGrp="1"/>
          </p:cNvSpPr>
          <p:nvPr>
            <p:ph type="title" hasCustomPrompt="1"/>
          </p:nvPr>
        </p:nvSpPr>
        <p:spPr>
          <a:xfrm>
            <a:off x="401997" y="2058166"/>
            <a:ext cx="7051748" cy="1447184"/>
          </a:xfrm>
          <a:prstGeom prst="rect">
            <a:avLst/>
          </a:prstGeom>
          <a:noFill/>
          <a:ln>
            <a:noFill/>
          </a:ln>
        </p:spPr>
        <p:txBody>
          <a:bodyPr lIns="360000" tIns="179992" rIns="179992" bIns="576000" anchor="ctr">
            <a:noAutofit/>
          </a:bodyPr>
          <a:lstStyle>
            <a:lvl1pPr marL="0" indent="0" algn="dist">
              <a:lnSpc>
                <a:spcPct val="200000"/>
              </a:lnSpc>
              <a:spcBef>
                <a:spcPts val="0"/>
              </a:spcBef>
              <a:defRPr sz="4400" b="0" i="0" cap="none" spc="5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  <a:cs typeface="Fedra Sans Std Demi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灰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A2E1B0-2381-0741-A228-2C25CB7FF2CF}"/>
              </a:ext>
            </a:extLst>
          </p:cNvPr>
          <p:cNvSpPr/>
          <p:nvPr/>
        </p:nvSpPr>
        <p:spPr>
          <a:xfrm rot="5400000" flipV="1">
            <a:off x="2905335" y="-2905336"/>
            <a:ext cx="6381329" cy="12192002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-1" y="417286"/>
            <a:ext cx="11808001" cy="672000"/>
          </a:xfrm>
          <a:prstGeom prst="rect">
            <a:avLst/>
          </a:prstGeom>
        </p:spPr>
        <p:txBody>
          <a:bodyPr lIns="540000"/>
          <a:lstStyle>
            <a:lvl1pPr>
              <a:lnSpc>
                <a:spcPct val="150000"/>
              </a:lnSpc>
              <a:defRPr sz="2500" spc="3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F8AED8-F4D9-470B-9D1A-3911050D1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5118EF-3452-4923-A92B-041AB7DF75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639E4-B05A-4158-BB42-710950E98747}" type="datetime1">
              <a:rPr lang="zh-CN" altLang="en-US" smtClean="0"/>
              <a:t>2025/5/29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6A6E0-0D48-4E68-9AE7-80AEA5F18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0BBD2A-3C14-40D0-908B-3F4CC3472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563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E5F6-3735-472C-BF02-3E44346400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D8C6E3D9-E552-DD46-8F6A-0516C479C963}"/>
              </a:ext>
            </a:extLst>
          </p:cNvPr>
          <p:cNvSpPr txBox="1"/>
          <p:nvPr userDrawn="1"/>
        </p:nvSpPr>
        <p:spPr>
          <a:xfrm>
            <a:off x="16074189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908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  <p:sldLayoutId id="2147484747" r:id="rId2"/>
    <p:sldLayoutId id="2147484748" r:id="rId3"/>
    <p:sldLayoutId id="2147484751" r:id="rId4"/>
    <p:sldLayoutId id="2147484752" r:id="rId5"/>
    <p:sldLayoutId id="2147484753" r:id="rId6"/>
    <p:sldLayoutId id="2147484703" r:id="rId7"/>
    <p:sldLayoutId id="2147484740" r:id="rId8"/>
    <p:sldLayoutId id="2147484741" r:id="rId9"/>
    <p:sldLayoutId id="2147484653" r:id="rId10"/>
    <p:sldLayoutId id="2147484712" r:id="rId11"/>
    <p:sldLayoutId id="2147484713" r:id="rId12"/>
    <p:sldLayoutId id="2147484709" r:id="rId13"/>
    <p:sldLayoutId id="2147484714" r:id="rId14"/>
    <p:sldLayoutId id="2147484715" r:id="rId15"/>
    <p:sldLayoutId id="2147484645" r:id="rId16"/>
    <p:sldLayoutId id="2147484644" r:id="rId17"/>
    <p:sldLayoutId id="2147484647" r:id="rId18"/>
    <p:sldLayoutId id="2147484710" r:id="rId19"/>
    <p:sldLayoutId id="2147484742" r:id="rId20"/>
    <p:sldLayoutId id="2147484755" r:id="rId21"/>
    <p:sldLayoutId id="2147484756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440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C04630-3EDA-4C61-A66B-D78EDC3B7B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058" y="233001"/>
            <a:ext cx="1368150" cy="5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9014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F8AED8-F4D9-470B-9D1A-3911050D1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5118EF-3452-4923-A92B-041AB7DF75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A7340-97E0-47F3-8191-4B60E4D19E16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6A6E0-0D48-4E68-9AE7-80AEA5F18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0BBD2A-3C14-40D0-908B-3F4CC3472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563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0E5F6-3735-472C-BF02-3E44346400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pPr marL="0" marR="0" lvl="0" indent="0" algn="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D8C6E3D9-E552-DD46-8F6A-0516C479C963}"/>
              </a:ext>
            </a:extLst>
          </p:cNvPr>
          <p:cNvSpPr txBox="1"/>
          <p:nvPr userDrawn="1"/>
        </p:nvSpPr>
        <p:spPr>
          <a:xfrm>
            <a:off x="16074189" y="52618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3F7267E-1E76-DD4A-8AD8-EC2D0D3D66B1}"/>
              </a:ext>
            </a:extLst>
          </p:cNvPr>
          <p:cNvSpPr txBox="1">
            <a:spLocks/>
          </p:cNvSpPr>
          <p:nvPr userDrawn="1"/>
        </p:nvSpPr>
        <p:spPr>
          <a:xfrm>
            <a:off x="-1060840" y="6301910"/>
            <a:ext cx="1896545" cy="4740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609555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kern="1600" spc="-67" baseline="0">
                <a:solidFill>
                  <a:srgbClr val="595A59"/>
                </a:solidFill>
                <a:latin typeface="Fedra Sans Std Light"/>
                <a:ea typeface="FZLanTingHei-L-GBK"/>
                <a:cs typeface="+mn-cs"/>
              </a:defRPr>
            </a:lvl1pPr>
            <a:lvl2pPr marL="0" indent="-239983" algn="l" defTabSz="609555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2pPr>
            <a:lvl3pPr marL="671950" indent="-287979" algn="l" defTabSz="609555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600" kern="1600" spc="-67" baseline="0">
                <a:solidFill>
                  <a:schemeClr val="tx1"/>
                </a:solidFill>
                <a:latin typeface="Fedra Sans Std Light"/>
                <a:ea typeface="FZLanTingHei-L-GBK"/>
                <a:cs typeface="+mn-cs"/>
              </a:defRPr>
            </a:lvl3pPr>
            <a:lvl4pPr marL="1007924" indent="-287979" algn="l" defTabSz="609555" rtl="0" eaLnBrk="1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67" kern="1000" spc="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4pPr>
            <a:lvl5pPr marL="1439892" indent="-239983" algn="l" defTabSz="609555" rtl="0" eaLnBrk="1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67" kern="1200" baseline="0">
                <a:solidFill>
                  <a:schemeClr val="tx2"/>
                </a:solidFill>
                <a:latin typeface="Fedra Sans Std Book"/>
                <a:ea typeface="+mn-ea"/>
                <a:cs typeface="+mn-cs"/>
              </a:defRPr>
            </a:lvl5pPr>
            <a:lvl6pPr marL="335254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618BE-52D6-E647-ABF8-280DF75651BE}" type="datetime3">
              <a:rPr kumimoji="0" lang="en-US" sz="800" b="0" i="0" u="none" strike="noStrike" kern="1600" cap="none" spc="5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edra Sans Std Light"/>
                <a:cs typeface="+mn-cs"/>
              </a:rPr>
              <a:pPr marL="0" marR="0" lvl="0" indent="0" algn="r" defTabSz="609555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 May 2025</a:t>
            </a:fld>
            <a:endParaRPr kumimoji="0" lang="en-US" sz="800" b="0" i="0" u="none" strike="noStrike" kern="16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edra Sans Std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2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  <p:sldLayoutId id="2147484769" r:id="rId12"/>
    <p:sldLayoutId id="2147484770" r:id="rId13"/>
    <p:sldLayoutId id="2147484771" r:id="rId14"/>
    <p:sldLayoutId id="2147484772" r:id="rId15"/>
    <p:sldLayoutId id="2147484773" r:id="rId16"/>
    <p:sldLayoutId id="2147484774" r:id="rId17"/>
    <p:sldLayoutId id="2147484775" r:id="rId18"/>
    <p:sldLayoutId id="2147484776" r:id="rId19"/>
    <p:sldLayoutId id="2147484777" r:id="rId20"/>
    <p:sldLayoutId id="2147484778" r:id="rId21"/>
    <p:sldLayoutId id="2147484779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62BBD8-4A6A-E04B-BFF5-36AB8151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2025</a:t>
            </a:r>
            <a:r>
              <a:rPr lang="zh-CN" altLang="en-US" dirty="0" smtClean="0"/>
              <a:t>年</a:t>
            </a:r>
            <a:r>
              <a:rPr lang="zh-CN" altLang="en-US" dirty="0" smtClean="0"/>
              <a:t>岚图生态合作伙伴入网申请书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 smtClean="0"/>
              <a:t>申请城市：               申请日期：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00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942669"/>
              </p:ext>
            </p:extLst>
          </p:nvPr>
        </p:nvGraphicFramePr>
        <p:xfrm>
          <a:off x="389356" y="1484784"/>
          <a:ext cx="11444056" cy="496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2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2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47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曾获得品牌厂家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年度级别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重大奖项（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证书或奖杯照片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）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5038"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5038"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71844" y="379562"/>
            <a:ext cx="9663840" cy="52114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一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申请公司基本信息</a:t>
            </a:r>
            <a:endParaRPr lang="en-GB" sz="2400" b="1" dirty="0"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1344" y="1001487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1.7 </a:t>
            </a:r>
            <a:r>
              <a:rPr lang="zh-CN" altLang="en-US" dirty="0" smtClean="0"/>
              <a:t>集团下经营品牌年度荣誉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29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1916832"/>
            <a:ext cx="7920880" cy="879275"/>
          </a:xfrm>
        </p:spPr>
        <p:txBody>
          <a:bodyPr wrap="square"/>
          <a:lstStyle/>
          <a:p>
            <a:r>
              <a:rPr lang="zh-CN" altLang="en-US" b="1" dirty="0">
                <a:latin typeface="+mj-ea"/>
                <a:ea typeface="+mj-ea"/>
              </a:rPr>
              <a:t>二</a:t>
            </a:r>
            <a:r>
              <a:rPr lang="en-US" altLang="zh-CN" b="1" dirty="0">
                <a:latin typeface="+mj-ea"/>
                <a:ea typeface="+mj-ea"/>
              </a:rPr>
              <a:t>.</a:t>
            </a:r>
            <a:r>
              <a:rPr lang="zh-CN" altLang="en-US" b="1" dirty="0">
                <a:latin typeface="+mj-ea"/>
                <a:ea typeface="+mj-ea"/>
              </a:rPr>
              <a:t>拟</a:t>
            </a:r>
            <a:r>
              <a:rPr lang="zh-CN" altLang="en-US" b="1" dirty="0" smtClean="0">
                <a:latin typeface="+mj-ea"/>
                <a:ea typeface="+mj-ea"/>
              </a:rPr>
              <a:t>建城市市场</a:t>
            </a:r>
            <a:r>
              <a:rPr lang="zh-CN" altLang="en-US" b="1" dirty="0">
                <a:latin typeface="+mj-ea"/>
                <a:ea typeface="+mj-ea"/>
              </a:rPr>
              <a:t>分析</a:t>
            </a:r>
          </a:p>
        </p:txBody>
      </p:sp>
      <p:sp>
        <p:nvSpPr>
          <p:cNvPr id="3" name="矩形 2"/>
          <p:cNvSpPr/>
          <p:nvPr/>
        </p:nvSpPr>
        <p:spPr>
          <a:xfrm>
            <a:off x="720080" y="3140968"/>
            <a:ext cx="6096000" cy="19205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800" dirty="0" smtClean="0">
                <a:latin typeface="+mj-ea"/>
                <a:ea typeface="+mj-ea"/>
              </a:rPr>
              <a:t>城市概况</a:t>
            </a:r>
            <a:endParaRPr lang="en-US" altLang="zh-CN" sz="18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800" dirty="0" smtClean="0">
                <a:latin typeface="+mj-ea"/>
                <a:ea typeface="+mj-ea"/>
              </a:rPr>
              <a:t>当地豪华</a:t>
            </a:r>
            <a:r>
              <a:rPr lang="zh-CN" altLang="en-US" sz="1800" dirty="0">
                <a:latin typeface="+mj-ea"/>
                <a:ea typeface="+mj-ea"/>
              </a:rPr>
              <a:t>车及</a:t>
            </a:r>
            <a:r>
              <a:rPr lang="zh-CN" altLang="en-US" sz="1800" dirty="0" smtClean="0">
                <a:latin typeface="+mj-ea"/>
                <a:ea typeface="+mj-ea"/>
              </a:rPr>
              <a:t>新能源竞品调研</a:t>
            </a:r>
            <a:endParaRPr lang="en-US" altLang="zh-CN" sz="18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800" dirty="0" smtClean="0">
                <a:latin typeface="+mj-ea"/>
                <a:ea typeface="+mj-ea"/>
              </a:rPr>
              <a:t>当地</a:t>
            </a:r>
            <a:r>
              <a:rPr lang="en-US" altLang="zh-CN" sz="1800" dirty="0" smtClean="0">
                <a:latin typeface="+mj-ea"/>
                <a:ea typeface="+mj-ea"/>
              </a:rPr>
              <a:t>MPV</a:t>
            </a:r>
            <a:r>
              <a:rPr lang="zh-CN" altLang="en-US" sz="1800" dirty="0" smtClean="0">
                <a:latin typeface="+mj-ea"/>
                <a:ea typeface="+mj-ea"/>
              </a:rPr>
              <a:t>市场分析</a:t>
            </a:r>
            <a:endParaRPr lang="en-US" altLang="zh-CN" sz="18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800" dirty="0" smtClean="0">
                <a:latin typeface="+mj-ea"/>
                <a:ea typeface="+mj-ea"/>
              </a:rPr>
              <a:t>当地经销商排名情况</a:t>
            </a:r>
            <a:endParaRPr lang="en-US" altLang="zh-CN" sz="18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800" dirty="0" smtClean="0">
                <a:latin typeface="+mj-ea"/>
                <a:ea typeface="+mj-ea"/>
              </a:rPr>
              <a:t>当地商</a:t>
            </a:r>
            <a:r>
              <a:rPr lang="zh-CN" altLang="en-US" sz="1800" dirty="0">
                <a:latin typeface="+mj-ea"/>
                <a:ea typeface="+mj-ea"/>
              </a:rPr>
              <a:t>圈</a:t>
            </a:r>
            <a:r>
              <a:rPr lang="zh-CN" altLang="en-US" sz="1800" dirty="0" smtClean="0">
                <a:latin typeface="+mj-ea"/>
                <a:ea typeface="+mj-ea"/>
              </a:rPr>
              <a:t>介绍</a:t>
            </a:r>
            <a:endParaRPr lang="en-US" altLang="zh-CN" sz="18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800" dirty="0" smtClean="0">
                <a:latin typeface="+mj-ea"/>
                <a:ea typeface="+mj-ea"/>
              </a:rPr>
              <a:t>申请者优劣势分析</a:t>
            </a:r>
            <a:endParaRPr lang="en-US" altLang="zh-CN" sz="18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6258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360" y="260648"/>
            <a:ext cx="9663840" cy="64005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二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拟</a:t>
            </a:r>
            <a:r>
              <a:rPr lang="zh-CN" altLang="en-US" sz="2400" b="1" dirty="0" smtClean="0">
                <a:latin typeface="+mj-ea"/>
                <a:ea typeface="+mj-ea"/>
              </a:rPr>
              <a:t>建</a:t>
            </a:r>
            <a:r>
              <a:rPr lang="zh-CN" altLang="en-US" sz="2400" b="1" dirty="0">
                <a:latin typeface="+mj-ea"/>
                <a:ea typeface="+mj-ea"/>
              </a:rPr>
              <a:t>城市</a:t>
            </a:r>
            <a:r>
              <a:rPr lang="zh-CN" altLang="en-US" sz="2400" b="1" dirty="0" smtClean="0">
                <a:latin typeface="+mj-ea"/>
                <a:ea typeface="+mj-ea"/>
              </a:rPr>
              <a:t>市场</a:t>
            </a:r>
            <a:r>
              <a:rPr lang="zh-CN" altLang="en-US" sz="2400" b="1" dirty="0">
                <a:latin typeface="+mj-ea"/>
                <a:ea typeface="+mj-ea"/>
              </a:rPr>
              <a:t>分析</a:t>
            </a:r>
            <a:endParaRPr lang="en-US" altLang="zh-CN" sz="2400" b="1" dirty="0">
              <a:latin typeface="+mj-ea"/>
              <a:ea typeface="+mj-e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734732"/>
              </p:ext>
            </p:extLst>
          </p:nvPr>
        </p:nvGraphicFramePr>
        <p:xfrm>
          <a:off x="685800" y="1428054"/>
          <a:ext cx="11098834" cy="4623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400">
                  <a:extLst>
                    <a:ext uri="{9D8B030D-6E8A-4147-A177-3AD203B41FA5}">
                      <a16:colId xmlns:a16="http://schemas.microsoft.com/office/drawing/2014/main" val="3068591587"/>
                    </a:ext>
                  </a:extLst>
                </a:gridCol>
                <a:gridCol w="2957811">
                  <a:extLst>
                    <a:ext uri="{9D8B030D-6E8A-4147-A177-3AD203B41FA5}">
                      <a16:colId xmlns:a16="http://schemas.microsoft.com/office/drawing/2014/main" val="4220615353"/>
                    </a:ext>
                  </a:extLst>
                </a:gridCol>
                <a:gridCol w="2957811">
                  <a:extLst>
                    <a:ext uri="{9D8B030D-6E8A-4147-A177-3AD203B41FA5}">
                      <a16:colId xmlns:a16="http://schemas.microsoft.com/office/drawing/2014/main" val="767841811"/>
                    </a:ext>
                  </a:extLst>
                </a:gridCol>
                <a:gridCol w="2957812">
                  <a:extLst>
                    <a:ext uri="{9D8B030D-6E8A-4147-A177-3AD203B41FA5}">
                      <a16:colId xmlns:a16="http://schemas.microsoft.com/office/drawing/2014/main" val="2367371623"/>
                    </a:ext>
                  </a:extLst>
                </a:gridCol>
              </a:tblGrid>
              <a:tr h="57797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城市：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2022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2024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898821"/>
                  </a:ext>
                </a:extLst>
              </a:tr>
              <a:tr h="5779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人口情况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0522670"/>
                  </a:ext>
                </a:extLst>
              </a:tr>
              <a:tr h="5779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支柱产业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937449"/>
                  </a:ext>
                </a:extLst>
              </a:tr>
              <a:tr h="5779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GDP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584934"/>
                  </a:ext>
                </a:extLst>
              </a:tr>
              <a:tr h="5779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乘用车上险量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585359"/>
                  </a:ext>
                </a:extLst>
              </a:tr>
              <a:tr h="5779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豪华车上险量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881471"/>
                  </a:ext>
                </a:extLst>
              </a:tr>
              <a:tr h="5779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新能源上险量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8371162"/>
                  </a:ext>
                </a:extLst>
              </a:tr>
              <a:tr h="5779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新能源汽车行业相关特殊政策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9579339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91344" y="900706"/>
            <a:ext cx="1661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2.1 </a:t>
            </a:r>
            <a:r>
              <a:rPr lang="zh-CN" altLang="en-US" dirty="0" smtClean="0"/>
              <a:t>城市概况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85800" y="6108575"/>
            <a:ext cx="11170840" cy="5386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200" dirty="0" smtClean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豪华车：奔驰</a:t>
            </a:r>
            <a:r>
              <a:rPr lang="en-US" altLang="zh-CN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宝马</a:t>
            </a:r>
            <a:r>
              <a:rPr lang="en-US" altLang="zh-CN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奥迪</a:t>
            </a:r>
            <a:r>
              <a:rPr lang="en-US" altLang="zh-CN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凯迪拉克</a:t>
            </a:r>
            <a:r>
              <a:rPr lang="en-US" altLang="zh-CN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雷克萨斯</a:t>
            </a:r>
            <a:r>
              <a:rPr lang="en-US" altLang="zh-CN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林肯</a:t>
            </a:r>
            <a:r>
              <a:rPr lang="en-US" altLang="zh-CN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沃尔沃</a:t>
            </a:r>
            <a:r>
              <a:rPr lang="en-US" altLang="zh-CN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捷豹路</a:t>
            </a:r>
            <a:r>
              <a:rPr lang="zh-CN" altLang="en-US" sz="1200" dirty="0" smtClean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虎</a:t>
            </a:r>
            <a:endParaRPr lang="en-US" altLang="zh-CN" sz="1200" dirty="0" smtClean="0">
              <a:latin typeface="华康金刚黑" panose="020B0400000000000000" pitchFamily="34" charset="-122"/>
              <a:ea typeface="华康金刚黑" panose="020B0400000000000000" pitchFamily="34" charset="-122"/>
              <a:sym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zh-CN" altLang="en-US" sz="1200" dirty="0" smtClean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新能源：蔚来</a:t>
            </a:r>
            <a:r>
              <a:rPr lang="en-US" altLang="zh-CN" sz="1200" dirty="0" smtClean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 smtClean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特斯拉</a:t>
            </a:r>
            <a:r>
              <a:rPr lang="en-US" altLang="zh-CN" sz="1200" dirty="0" smtClean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 smtClean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理想</a:t>
            </a:r>
            <a:r>
              <a:rPr lang="en-US" altLang="zh-CN" sz="1200" dirty="0" smtClean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 smtClean="0">
                <a:latin typeface="华康金刚黑" panose="020B0400000000000000" pitchFamily="34" charset="-122"/>
                <a:ea typeface="华康金刚黑" panose="020B0400000000000000" pitchFamily="34" charset="-122"/>
                <a:sym typeface="Arial" panose="020B0604020202020204" pitchFamily="34" charset="0"/>
              </a:rPr>
              <a:t>小鹏</a:t>
            </a:r>
          </a:p>
        </p:txBody>
      </p:sp>
    </p:spTree>
    <p:extLst>
      <p:ext uri="{BB962C8B-B14F-4D97-AF65-F5344CB8AC3E}">
        <p14:creationId xmlns:p14="http://schemas.microsoft.com/office/powerpoint/2010/main" val="12773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368" y="294739"/>
            <a:ext cx="9663840" cy="54346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二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拟建店所在市场分析</a:t>
            </a:r>
            <a:endParaRPr lang="en-GB" sz="2400" b="1" dirty="0">
              <a:latin typeface="+mj-ea"/>
              <a:ea typeface="+mj-ea"/>
            </a:endParaRPr>
          </a:p>
        </p:txBody>
      </p:sp>
      <p:sp>
        <p:nvSpPr>
          <p:cNvPr id="8" name="Rectangle 90"/>
          <p:cNvSpPr>
            <a:spLocks noChangeArrowheads="1"/>
          </p:cNvSpPr>
          <p:nvPr/>
        </p:nvSpPr>
        <p:spPr bwMode="auto">
          <a:xfrm>
            <a:off x="191344" y="917895"/>
            <a:ext cx="8401051" cy="350865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pPr marL="105750"/>
            <a:r>
              <a:rPr lang="en-US" altLang="zh-CN" sz="1600" b="1" dirty="0" smtClean="0">
                <a:latin typeface="+mn-ea"/>
              </a:rPr>
              <a:t>2.2 </a:t>
            </a:r>
            <a:r>
              <a:rPr lang="zh-CN" altLang="en-US" sz="1600" b="1" dirty="0" smtClean="0">
                <a:latin typeface="+mn-ea"/>
              </a:rPr>
              <a:t>当地</a:t>
            </a:r>
            <a:r>
              <a:rPr lang="zh-CN" altLang="en-US" sz="1600" b="1" dirty="0">
                <a:latin typeface="+mn-ea"/>
              </a:rPr>
              <a:t>豪华及新能源汽车市场分析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674037"/>
              </p:ext>
            </p:extLst>
          </p:nvPr>
        </p:nvGraphicFramePr>
        <p:xfrm>
          <a:off x="642900" y="1340764"/>
          <a:ext cx="11168101" cy="5241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443">
                  <a:extLst>
                    <a:ext uri="{9D8B030D-6E8A-4147-A177-3AD203B41FA5}">
                      <a16:colId xmlns:a16="http://schemas.microsoft.com/office/drawing/2014/main" val="4130254710"/>
                    </a:ext>
                  </a:extLst>
                </a:gridCol>
                <a:gridCol w="1595443">
                  <a:extLst>
                    <a:ext uri="{9D8B030D-6E8A-4147-A177-3AD203B41FA5}">
                      <a16:colId xmlns:a16="http://schemas.microsoft.com/office/drawing/2014/main" val="3179331166"/>
                    </a:ext>
                  </a:extLst>
                </a:gridCol>
                <a:gridCol w="1595443">
                  <a:extLst>
                    <a:ext uri="{9D8B030D-6E8A-4147-A177-3AD203B41FA5}">
                      <a16:colId xmlns:a16="http://schemas.microsoft.com/office/drawing/2014/main" val="2571497376"/>
                    </a:ext>
                  </a:extLst>
                </a:gridCol>
                <a:gridCol w="1595443">
                  <a:extLst>
                    <a:ext uri="{9D8B030D-6E8A-4147-A177-3AD203B41FA5}">
                      <a16:colId xmlns:a16="http://schemas.microsoft.com/office/drawing/2014/main" val="1278419144"/>
                    </a:ext>
                  </a:extLst>
                </a:gridCol>
                <a:gridCol w="1595443">
                  <a:extLst>
                    <a:ext uri="{9D8B030D-6E8A-4147-A177-3AD203B41FA5}">
                      <a16:colId xmlns:a16="http://schemas.microsoft.com/office/drawing/2014/main" val="3413162231"/>
                    </a:ext>
                  </a:extLst>
                </a:gridCol>
                <a:gridCol w="1595443">
                  <a:extLst>
                    <a:ext uri="{9D8B030D-6E8A-4147-A177-3AD203B41FA5}">
                      <a16:colId xmlns:a16="http://schemas.microsoft.com/office/drawing/2014/main" val="3490024892"/>
                    </a:ext>
                  </a:extLst>
                </a:gridCol>
                <a:gridCol w="1595443">
                  <a:extLst>
                    <a:ext uri="{9D8B030D-6E8A-4147-A177-3AD203B41FA5}">
                      <a16:colId xmlns:a16="http://schemas.microsoft.com/office/drawing/2014/main" val="1733784697"/>
                    </a:ext>
                  </a:extLst>
                </a:gridCol>
              </a:tblGrid>
              <a:tr h="338585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品牌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保险数量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市场份额</a:t>
                      </a:r>
                      <a:r>
                        <a:rPr lang="zh-CN" altLang="en-US" sz="11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11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2024</a:t>
                      </a:r>
                      <a:r>
                        <a:rPr lang="zh-CN" altLang="en-US" sz="11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经销商数量</a:t>
                      </a:r>
                      <a:endParaRPr lang="en-US" altLang="zh-CN" sz="14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（销售网点）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在建经销商数量</a:t>
                      </a:r>
                      <a:endParaRPr lang="en-US" altLang="zh-CN" sz="14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（销售网点）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742071"/>
                  </a:ext>
                </a:extLst>
              </a:tr>
              <a:tr h="45350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2022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2024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单品牌总量</a:t>
                      </a:r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本表所列品牌总量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截止目前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截止目前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454404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奔驰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0194" marR="1701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923451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宝马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0194" marR="1701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903851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奥迪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0194" marR="1701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929666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凯迪拉克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0194" marR="1701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63248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雷克萨斯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0194" marR="17019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829261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林肯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0185" marR="1701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3298304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沃尔沃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0185" marR="17018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35839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捷豹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路虎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906" marR="9590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866353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蔚来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906" marR="9590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681139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特斯拉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906" marR="9590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016245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小鹏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906" marR="9590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232362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理想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906" marR="9590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554256"/>
                  </a:ext>
                </a:extLst>
              </a:tr>
              <a:tr h="32816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以上合计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906" marR="9590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276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2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368" y="370036"/>
            <a:ext cx="9663840" cy="473519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二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拟建店所在市场分析</a:t>
            </a:r>
            <a:endParaRPr lang="en-US" altLang="zh-CN" sz="2400" b="1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3352" y="930206"/>
            <a:ext cx="486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2.3 </a:t>
            </a:r>
            <a:r>
              <a:rPr lang="zh-CN" altLang="en-US" dirty="0" smtClean="0"/>
              <a:t>当地</a:t>
            </a:r>
            <a:r>
              <a:rPr lang="en-US" altLang="zh-CN" dirty="0" smtClean="0"/>
              <a:t>MPV</a:t>
            </a:r>
            <a:r>
              <a:rPr lang="zh-CN" altLang="en-US" dirty="0" smtClean="0"/>
              <a:t>市场分析</a:t>
            </a:r>
            <a:endParaRPr lang="zh-CN" altLang="en-US" dirty="0"/>
          </a:p>
        </p:txBody>
      </p:sp>
      <p:graphicFrame>
        <p:nvGraphicFramePr>
          <p:cNvPr id="6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484564"/>
              </p:ext>
            </p:extLst>
          </p:nvPr>
        </p:nvGraphicFramePr>
        <p:xfrm>
          <a:off x="479376" y="1322663"/>
          <a:ext cx="10945218" cy="4338586"/>
        </p:xfrm>
        <a:graphic>
          <a:graphicData uri="http://schemas.openxmlformats.org/drawingml/2006/table">
            <a:tbl>
              <a:tblPr/>
              <a:tblGrid>
                <a:gridCol w="1624681">
                  <a:extLst>
                    <a:ext uri="{9D8B030D-6E8A-4147-A177-3AD203B41FA5}">
                      <a16:colId xmlns:a16="http://schemas.microsoft.com/office/drawing/2014/main" val="3170376264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7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9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0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614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29" marR="4929" marT="49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buClr>
                          <a:schemeClr val="tx2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 algn="l" eaLnBrk="0" hangingPunct="0">
                        <a:buClr>
                          <a:schemeClr val="tx1"/>
                        </a:buClr>
                        <a:buSzPct val="125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 algn="l" eaLnBrk="0" hangingPunct="0">
                        <a:buClr>
                          <a:schemeClr val="tx1"/>
                        </a:buClr>
                        <a:buSzPct val="120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 algn="l" eaLnBrk="0" hangingPunct="0">
                        <a:buClr>
                          <a:schemeClr val="tx1"/>
                        </a:buClr>
                        <a:buSzPct val="120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 algn="l" eaLnBrk="0" hangingPunct="0"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品牌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29" marR="4929" marT="49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buClr>
                          <a:schemeClr val="tx2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 algn="l" eaLnBrk="0" hangingPunct="0">
                        <a:buClr>
                          <a:schemeClr val="tx1"/>
                        </a:buClr>
                        <a:buSzPct val="125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 algn="l" eaLnBrk="0" hangingPunct="0">
                        <a:buClr>
                          <a:schemeClr val="tx1"/>
                        </a:buClr>
                        <a:buSzPct val="120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 algn="l" eaLnBrk="0" hangingPunct="0">
                        <a:buClr>
                          <a:schemeClr val="tx1"/>
                        </a:buClr>
                        <a:buSzPct val="120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 algn="l" eaLnBrk="0" hangingPunct="0"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车型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29" marR="4929" marT="49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buClr>
                          <a:schemeClr val="tx2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 algn="l" eaLnBrk="0" hangingPunct="0">
                        <a:buClr>
                          <a:schemeClr val="tx1"/>
                        </a:buClr>
                        <a:buSzPct val="125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 algn="l" eaLnBrk="0" hangingPunct="0">
                        <a:buClr>
                          <a:schemeClr val="tx1"/>
                        </a:buClr>
                        <a:buSzPct val="120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 algn="l" eaLnBrk="0" hangingPunct="0">
                        <a:buClr>
                          <a:schemeClr val="tx1"/>
                        </a:buClr>
                        <a:buSzPct val="120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 algn="l" eaLnBrk="0" hangingPunct="0"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2024</a:t>
                      </a: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</a:t>
                      </a: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销量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29" marR="4929" marT="49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buClr>
                          <a:schemeClr val="tx2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1pPr>
                      <a:lvl2pPr marL="742950" indent="-285750" algn="l" eaLnBrk="0" hangingPunct="0">
                        <a:buClr>
                          <a:schemeClr val="tx1"/>
                        </a:buClr>
                        <a:buSzPct val="125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2pPr>
                      <a:lvl3pPr marL="1143000" indent="-228600" algn="l" eaLnBrk="0" hangingPunct="0">
                        <a:buClr>
                          <a:schemeClr val="tx1"/>
                        </a:buClr>
                        <a:buSzPct val="120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3pPr>
                      <a:lvl4pPr marL="1600200" indent="-228600" algn="l" eaLnBrk="0" hangingPunct="0">
                        <a:buClr>
                          <a:schemeClr val="tx1"/>
                        </a:buClr>
                        <a:buSzPct val="120000"/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4pPr>
                      <a:lvl5pPr marL="2057400" indent="-228600" algn="l" eaLnBrk="0" hangingPunct="0"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Arial" charset="0"/>
                        <a:tabLst>
                          <a:tab pos="2065338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2024MPV</a:t>
                      </a: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市场市占率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charset="0"/>
                        </a:rPr>
                        <a:t>(</a:t>
                      </a:r>
                      <a:r>
                        <a:rPr lang="zh-CN" altLang="en-US" sz="1200" b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charset="0"/>
                        </a:rPr>
                        <a:t>单品牌总量</a:t>
                      </a:r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charset="0"/>
                        </a:rPr>
                        <a:t>/</a:t>
                      </a:r>
                      <a:r>
                        <a:rPr lang="zh-CN" altLang="en-US" sz="1200" b="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charset="0"/>
                        </a:rPr>
                        <a:t>本表所列品牌总量）</a:t>
                      </a:r>
                    </a:p>
                  </a:txBody>
                  <a:tcPr marL="4929" marR="4929" marT="493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34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endParaRPr lang="zh-CN" altLang="en-US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上汽通用别克</a:t>
                      </a:r>
                      <a:endParaRPr lang="zh-CN" altLang="en-US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GL8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3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广汽传祺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GM8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431457"/>
                  </a:ext>
                </a:extLst>
              </a:tr>
              <a:tr h="5203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东风本田</a:t>
                      </a:r>
                      <a:endParaRPr kumimoji="0" lang="en-US" altLang="zh-CN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艾力绅</a:t>
                      </a:r>
                      <a:endParaRPr kumimoji="0" lang="en-US" altLang="zh-CN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3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广汽本田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奥德赛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3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奔驰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威霆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3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上汽大众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威然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34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合计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47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360" y="302219"/>
            <a:ext cx="9663840" cy="54552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二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拟建店所在市场分析</a:t>
            </a:r>
            <a:endParaRPr lang="en-US" altLang="zh-CN" sz="2400" b="1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2967" y="977788"/>
            <a:ext cx="6543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2.4 </a:t>
            </a:r>
            <a:r>
              <a:rPr lang="zh-CN" altLang="en-US" dirty="0" smtClean="0"/>
              <a:t>当地经销商集团情况（地市级，含县区）</a:t>
            </a:r>
            <a:endParaRPr lang="zh-CN" altLang="en-US" dirty="0"/>
          </a:p>
        </p:txBody>
      </p:sp>
      <p:graphicFrame>
        <p:nvGraphicFramePr>
          <p:cNvPr id="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18716"/>
              </p:ext>
            </p:extLst>
          </p:nvPr>
        </p:nvGraphicFramePr>
        <p:xfrm>
          <a:off x="695400" y="1446385"/>
          <a:ext cx="11033975" cy="4262650"/>
        </p:xfrm>
        <a:graphic>
          <a:graphicData uri="http://schemas.openxmlformats.org/drawingml/2006/table">
            <a:tbl>
              <a:tblPr/>
              <a:tblGrid>
                <a:gridCol w="1169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8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99783">
                  <a:extLst>
                    <a:ext uri="{9D8B030D-6E8A-4147-A177-3AD203B41FA5}">
                      <a16:colId xmlns:a16="http://schemas.microsoft.com/office/drawing/2014/main" val="2615847384"/>
                    </a:ext>
                  </a:extLst>
                </a:gridCol>
              </a:tblGrid>
              <a:tr h="384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kumimoji="0" lang="en-US" altLang="zh-CN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经销商集团名称</a:t>
                      </a:r>
                      <a:endParaRPr kumimoji="0" lang="en-US" altLang="zh-CN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当地经营品牌（选取具有代表性的品牌即可）</a:t>
                      </a:r>
                      <a:endParaRPr kumimoji="0" lang="en-US" altLang="zh-CN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授权</a:t>
                      </a: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4S</a:t>
                      </a:r>
                      <a:r>
                        <a:rPr kumimoji="0" lang="zh-CN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店数量</a:t>
                      </a:r>
                      <a:endParaRPr kumimoji="0" lang="en-US" altLang="zh-CN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0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Verdana" pitchFamily="34" charset="0"/>
                        </a:rPr>
                        <a:t>XXXX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Verdana" pitchFamily="34" charset="0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2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Verdana" pitchFamily="34" charset="0"/>
                        </a:rPr>
                        <a:t>XXXX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Verdana" pitchFamily="34" charset="0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2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Verdana" pitchFamily="34" charset="0"/>
                        </a:rPr>
                        <a:t>XXXX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Verdana" pitchFamily="34" charset="0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2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4(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申请公司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Verdana" pitchFamily="34" charset="0"/>
                        </a:rPr>
                        <a:t>XXXX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Verdana" pitchFamily="34" charset="0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2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Verdana" pitchFamily="34" charset="0"/>
                        </a:rPr>
                        <a:t>XXXX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Verdana" pitchFamily="34" charset="0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2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Verdana" pitchFamily="34" charset="0"/>
                        </a:rPr>
                        <a:t>XXXX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Verdana" pitchFamily="34" charset="0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2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Verdana" pitchFamily="34" charset="0"/>
                        </a:rPr>
                        <a:t>XXXX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Verdana" pitchFamily="34" charset="0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2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2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2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18288" marB="18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 bwMode="ltGray">
          <a:xfrm>
            <a:off x="695400" y="3022939"/>
            <a:ext cx="11033975" cy="36558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49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360" y="359921"/>
            <a:ext cx="9663840" cy="46209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二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拟建店所在市场分析</a:t>
            </a:r>
            <a:endParaRPr lang="en-US" altLang="zh-CN" sz="2400" b="1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786" y="1002214"/>
            <a:ext cx="6543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2.5</a:t>
            </a:r>
            <a:r>
              <a:rPr lang="zh-CN" altLang="en-US" dirty="0" smtClean="0"/>
              <a:t>当地汽车商</a:t>
            </a:r>
            <a:r>
              <a:rPr lang="zh-CN" altLang="en-US" dirty="0"/>
              <a:t>圈分布及</a:t>
            </a:r>
            <a:r>
              <a:rPr lang="zh-CN" altLang="en-US" dirty="0" smtClean="0"/>
              <a:t>特点</a:t>
            </a:r>
            <a:endParaRPr lang="zh-CN" altLang="en-US" dirty="0"/>
          </a:p>
        </p:txBody>
      </p:sp>
      <p:sp>
        <p:nvSpPr>
          <p:cNvPr id="9" name="Rectangle 55"/>
          <p:cNvSpPr/>
          <p:nvPr/>
        </p:nvSpPr>
        <p:spPr>
          <a:xfrm rot="19580447">
            <a:off x="2664196" y="4170206"/>
            <a:ext cx="3230061" cy="923330"/>
          </a:xfrm>
          <a:prstGeom prst="rect">
            <a:avLst/>
          </a:prstGeom>
          <a:solidFill>
            <a:schemeClr val="accent2">
              <a:lumMod val="75000"/>
              <a:alpha val="26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范例</a:t>
            </a:r>
            <a:endParaRPr lang="en-US" altLang="zh-CN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777300"/>
              </p:ext>
            </p:extLst>
          </p:nvPr>
        </p:nvGraphicFramePr>
        <p:xfrm>
          <a:off x="7067035" y="1536387"/>
          <a:ext cx="4940009" cy="4923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745">
                  <a:extLst>
                    <a:ext uri="{9D8B030D-6E8A-4147-A177-3AD203B41FA5}">
                      <a16:colId xmlns:a16="http://schemas.microsoft.com/office/drawing/2014/main" val="3171025784"/>
                    </a:ext>
                  </a:extLst>
                </a:gridCol>
                <a:gridCol w="761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544">
                  <a:extLst>
                    <a:ext uri="{9D8B030D-6E8A-4147-A177-3AD203B41FA5}">
                      <a16:colId xmlns:a16="http://schemas.microsoft.com/office/drawing/2014/main" val="2791899246"/>
                    </a:ext>
                  </a:extLst>
                </a:gridCol>
                <a:gridCol w="761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1544">
                  <a:extLst>
                    <a:ext uri="{9D8B030D-6E8A-4147-A177-3AD203B41FA5}">
                      <a16:colId xmlns:a16="http://schemas.microsoft.com/office/drawing/2014/main" val="2556732582"/>
                    </a:ext>
                  </a:extLst>
                </a:gridCol>
                <a:gridCol w="761544">
                  <a:extLst>
                    <a:ext uri="{9D8B030D-6E8A-4147-A177-3AD203B41FA5}">
                      <a16:colId xmlns:a16="http://schemas.microsoft.com/office/drawing/2014/main" val="1248723145"/>
                    </a:ext>
                  </a:extLst>
                </a:gridCol>
              </a:tblGrid>
              <a:tr h="65944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1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排名</a:t>
                      </a:r>
                      <a:endParaRPr lang="zh-CN" sz="1000" b="1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6195" marR="1778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0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汽车</a:t>
                      </a:r>
                      <a:r>
                        <a:rPr lang="zh-CN" sz="1000" b="1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市场</a:t>
                      </a:r>
                      <a:endParaRPr lang="zh-CN" sz="1000" b="1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6195" marR="1778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1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商圈品牌数量</a:t>
                      </a:r>
                      <a:endParaRPr lang="zh-CN" sz="1000" b="1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6195" marR="1778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商圈内</a:t>
                      </a:r>
                      <a:r>
                        <a:rPr lang="zh-CN" sz="10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品牌</a:t>
                      </a:r>
                      <a:endParaRPr lang="zh-CN" sz="1000" b="1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6195" marR="1778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竞品分布</a:t>
                      </a:r>
                      <a:endParaRPr lang="zh-CN" sz="1000" b="1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6195" marR="1778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1" kern="12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距离最近岚图门店名称</a:t>
                      </a:r>
                      <a:endParaRPr lang="zh-CN" sz="1000" b="1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6195" marR="1778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1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距离最近岚图门店距离</a:t>
                      </a:r>
                      <a:endParaRPr lang="zh-CN" sz="1000" b="1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6195" marR="17780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黄金口汽车市场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r>
                        <a:rPr lang="zh-CN" altLang="en-US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XXXX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lang="zh-CN" altLang="en-US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店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14KM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2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龙阳大道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6KM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88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黄埔科技园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5.7KM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55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…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7.7KM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288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b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…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7.6KM</a:t>
                      </a:r>
                      <a:endParaRPr lang="zh-CN" sz="10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Rounded Rectangle 94"/>
          <p:cNvSpPr/>
          <p:nvPr/>
        </p:nvSpPr>
        <p:spPr>
          <a:xfrm>
            <a:off x="6968846" y="2463270"/>
            <a:ext cx="5299847" cy="48677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5" name="Rectangle 55"/>
          <p:cNvSpPr/>
          <p:nvPr/>
        </p:nvSpPr>
        <p:spPr>
          <a:xfrm rot="19406769">
            <a:off x="8380476" y="3222947"/>
            <a:ext cx="2752843" cy="923330"/>
          </a:xfrm>
          <a:prstGeom prst="rect">
            <a:avLst/>
          </a:prstGeom>
          <a:solidFill>
            <a:schemeClr val="accent2">
              <a:lumMod val="75000"/>
              <a:alpha val="26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范例</a:t>
            </a:r>
            <a:endParaRPr lang="en-US" altLang="zh-CN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44374" y="1519792"/>
            <a:ext cx="6524472" cy="4933544"/>
            <a:chOff x="444374" y="1519792"/>
            <a:chExt cx="5566166" cy="449604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r="16289"/>
            <a:stretch/>
          </p:blipFill>
          <p:spPr>
            <a:xfrm>
              <a:off x="453544" y="1651367"/>
              <a:ext cx="5509558" cy="423289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 bwMode="auto">
            <a:xfrm>
              <a:off x="444374" y="1519792"/>
              <a:ext cx="5566166" cy="449604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fontAlgn="ctr"/>
              <a:endParaRPr lang="zh-CN" altLang="en-US" sz="1400" b="1" dirty="0" smtClean="0">
                <a:latin typeface="微软雅黑" pitchFamily="34" charset="-122"/>
                <a:ea typeface="微软雅黑" pitchFamily="34" charset="-122"/>
                <a:cs typeface="Adobe 楷体 Std R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223720" y="3711263"/>
              <a:ext cx="743262" cy="238349"/>
            </a:xfrm>
            <a:prstGeom prst="ellipse">
              <a:avLst/>
            </a:prstGeom>
            <a:noFill/>
            <a:ln w="12700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金刚黑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417164" y="3519629"/>
              <a:ext cx="925698" cy="329238"/>
            </a:xfrm>
            <a:prstGeom prst="rect">
              <a:avLst/>
            </a:prstGeom>
            <a:solidFill>
              <a:srgbClr val="FF0000"/>
            </a:solidFill>
            <a:ln w="12700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r>
                <a:rPr lang="en-US" altLang="zh-CN" sz="800" b="1" dirty="0">
                  <a:solidFill>
                    <a:prstClr val="black"/>
                  </a:solidFill>
                  <a:latin typeface="华康金刚黑"/>
                </a:rPr>
                <a:t>A</a:t>
              </a:r>
              <a:r>
                <a:rPr lang="zh-CN" altLang="en-US" sz="800" b="1" dirty="0">
                  <a:solidFill>
                    <a:prstClr val="black"/>
                  </a:solidFill>
                  <a:latin typeface="华康金刚黑"/>
                </a:rPr>
                <a:t>黄金口汽车市场（第一）</a:t>
              </a:r>
              <a:endParaRPr lang="en-US" altLang="zh-CN" sz="800" b="1" dirty="0">
                <a:solidFill>
                  <a:prstClr val="black"/>
                </a:solidFill>
                <a:latin typeface="华康金刚黑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567765" y="3962295"/>
              <a:ext cx="647915" cy="178951"/>
            </a:xfrm>
            <a:prstGeom prst="ellipse">
              <a:avLst/>
            </a:prstGeom>
            <a:noFill/>
            <a:ln w="12700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金刚黑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936808" y="4129454"/>
              <a:ext cx="925698" cy="329238"/>
            </a:xfrm>
            <a:prstGeom prst="rect">
              <a:avLst/>
            </a:prstGeom>
            <a:solidFill>
              <a:srgbClr val="FF0000"/>
            </a:solidFill>
            <a:ln w="12700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800" b="1" dirty="0" smtClean="0">
                  <a:solidFill>
                    <a:prstClr val="black"/>
                  </a:solidFill>
                  <a:latin typeface="华康金刚黑"/>
                </a:rPr>
                <a:t>B</a:t>
              </a:r>
              <a:r>
                <a:rPr lang="zh-CN" altLang="en-US" sz="800" b="1" dirty="0">
                  <a:solidFill>
                    <a:prstClr val="black"/>
                  </a:solidFill>
                  <a:latin typeface="华康金刚黑"/>
                </a:rPr>
                <a:t>龙阳大道</a:t>
              </a:r>
              <a:r>
                <a:rPr lang="zh-CN" altLang="en-US" sz="800" b="1" dirty="0" smtClean="0">
                  <a:solidFill>
                    <a:prstClr val="black"/>
                  </a:solidFill>
                  <a:latin typeface="华康金刚黑"/>
                </a:rPr>
                <a:t>（</a:t>
              </a:r>
              <a:r>
                <a:rPr kumimoji="0" lang="zh-CN" altLang="en-US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华康金刚黑"/>
                </a:rPr>
                <a:t>第二）</a:t>
              </a:r>
              <a:endPara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康金刚黑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044123" y="3141213"/>
              <a:ext cx="531598" cy="178951"/>
            </a:xfrm>
            <a:prstGeom prst="ellipse">
              <a:avLst/>
            </a:prstGeom>
            <a:noFill/>
            <a:ln w="12700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金刚黑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358928" y="3215483"/>
              <a:ext cx="925698" cy="329238"/>
            </a:xfrm>
            <a:prstGeom prst="rect">
              <a:avLst/>
            </a:prstGeom>
            <a:solidFill>
              <a:srgbClr val="FF0000"/>
            </a:solidFill>
            <a:ln w="12700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800" b="1" dirty="0" smtClean="0">
                  <a:solidFill>
                    <a:prstClr val="black"/>
                  </a:solidFill>
                  <a:latin typeface="华康金刚黑"/>
                </a:rPr>
                <a:t>C</a:t>
              </a:r>
              <a:r>
                <a:rPr lang="zh-CN" altLang="en-US" sz="800" b="1" dirty="0" smtClean="0">
                  <a:solidFill>
                    <a:prstClr val="black"/>
                  </a:solidFill>
                  <a:latin typeface="华康金刚黑"/>
                </a:rPr>
                <a:t>黄埔科技园（</a:t>
              </a:r>
              <a:r>
                <a:rPr kumimoji="0" lang="zh-CN" altLang="en-US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华康金刚黑"/>
                </a:rPr>
                <a:t>第三）</a:t>
              </a:r>
              <a:endPara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康金刚黑"/>
                <a:cs typeface="+mn-cs"/>
              </a:endParaRPr>
            </a:p>
          </p:txBody>
        </p:sp>
        <p:pic>
          <p:nvPicPr>
            <p:cNvPr id="29" name="Picture 73" descr="太阳"/>
            <p:cNvPicPr>
              <a:picLocks noChangeAspect="1" noChangeArrowheads="1" noCrop="1"/>
            </p:cNvPicPr>
            <p:nvPr/>
          </p:nvPicPr>
          <p:blipFill>
            <a:blip r:embed="rId3">
              <a:lum contrast="18000"/>
            </a:blip>
            <a:srcRect/>
            <a:stretch>
              <a:fillRect/>
            </a:stretch>
          </p:blipFill>
          <p:spPr bwMode="auto">
            <a:xfrm>
              <a:off x="2410406" y="3702729"/>
              <a:ext cx="314718" cy="208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矩形标注 19"/>
            <p:cNvSpPr/>
            <p:nvPr/>
          </p:nvSpPr>
          <p:spPr bwMode="ltGray">
            <a:xfrm>
              <a:off x="1907498" y="3182659"/>
              <a:ext cx="640415" cy="258874"/>
            </a:xfrm>
            <a:prstGeom prst="wedgeRectCallout">
              <a:avLst>
                <a:gd name="adj1" fmla="val 48832"/>
                <a:gd name="adj2" fmla="val 142317"/>
              </a:avLst>
            </a:prstGeom>
            <a:solidFill>
              <a:schemeClr val="accent3"/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拟建店</a:t>
              </a:r>
              <a:endParaRPr kumimoji="1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8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360" y="359921"/>
            <a:ext cx="9663840" cy="46209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二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拟建店所在市场分析</a:t>
            </a:r>
            <a:endParaRPr lang="en-US" altLang="zh-CN" sz="2400" b="1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786" y="904945"/>
            <a:ext cx="6543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2.6</a:t>
            </a:r>
            <a:r>
              <a:rPr lang="zh-CN" altLang="en-US" dirty="0" smtClean="0"/>
              <a:t>申请者优劣势分析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702737"/>
              </p:ext>
            </p:extLst>
          </p:nvPr>
        </p:nvGraphicFramePr>
        <p:xfrm>
          <a:off x="479376" y="1330401"/>
          <a:ext cx="11161240" cy="40322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580620">
                  <a:extLst>
                    <a:ext uri="{9D8B030D-6E8A-4147-A177-3AD203B41FA5}">
                      <a16:colId xmlns:a16="http://schemas.microsoft.com/office/drawing/2014/main" val="3262137123"/>
                    </a:ext>
                  </a:extLst>
                </a:gridCol>
                <a:gridCol w="5580620">
                  <a:extLst>
                    <a:ext uri="{9D8B030D-6E8A-4147-A177-3AD203B41FA5}">
                      <a16:colId xmlns:a16="http://schemas.microsoft.com/office/drawing/2014/main" val="1240953925"/>
                    </a:ext>
                  </a:extLst>
                </a:gridCol>
              </a:tblGrid>
              <a:tr h="201612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CN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优势（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Strength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）：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16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CN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劣势（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Weakness</a:t>
                      </a:r>
                      <a:r>
                        <a:rPr lang="zh-CN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）：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1600" b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139171"/>
                  </a:ext>
                </a:extLst>
              </a:tr>
              <a:tr h="201612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CN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机会（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Opportunities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）：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16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CN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风险（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Threats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）：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16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001613"/>
                  </a:ext>
                </a:extLst>
              </a:tr>
            </a:tbl>
          </a:graphicData>
        </a:graphic>
      </p:graphicFrame>
      <p:sp>
        <p:nvSpPr>
          <p:cNvPr id="16" name="TextBox 74"/>
          <p:cNvSpPr txBox="1">
            <a:spLocks noChangeArrowheads="1"/>
          </p:cNvSpPr>
          <p:nvPr/>
        </p:nvSpPr>
        <p:spPr bwMode="auto">
          <a:xfrm>
            <a:off x="479376" y="5468315"/>
            <a:ext cx="59046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zh-CN" altLang="en-US" sz="11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itchFamily="34" charset="0"/>
              </a:rPr>
              <a:t>可从客户资源、资金、场地、行业经验、社会资源等方面分析</a:t>
            </a:r>
            <a:endParaRPr lang="en-US" altLang="zh-CN" sz="11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5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1844824"/>
            <a:ext cx="6695769" cy="792088"/>
          </a:xfrm>
        </p:spPr>
        <p:txBody>
          <a:bodyPr wrap="square"/>
          <a:lstStyle/>
          <a:p>
            <a:r>
              <a:rPr lang="zh-CN" altLang="en-US" b="1" dirty="0">
                <a:latin typeface="+mj-ea"/>
                <a:ea typeface="+mj-ea"/>
              </a:rPr>
              <a:t>三</a:t>
            </a:r>
            <a:r>
              <a:rPr lang="en-US" altLang="zh-CN" b="1" dirty="0">
                <a:latin typeface="+mj-ea"/>
                <a:ea typeface="+mj-ea"/>
              </a:rPr>
              <a:t>.</a:t>
            </a:r>
            <a:r>
              <a:rPr lang="zh-CN" altLang="en-US" b="1" dirty="0">
                <a:latin typeface="+mj-ea"/>
                <a:ea typeface="+mj-ea"/>
              </a:rPr>
              <a:t>拟建</a:t>
            </a:r>
            <a:r>
              <a:rPr lang="zh-CN" altLang="en-US" b="1" dirty="0" smtClean="0">
                <a:latin typeface="+mj-ea"/>
                <a:ea typeface="+mj-ea"/>
              </a:rPr>
              <a:t>店场地简述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4367" y="3140968"/>
            <a:ext cx="4392488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+mj-ea"/>
              </a:rPr>
              <a:t>拟</a:t>
            </a:r>
            <a:r>
              <a:rPr lang="zh-CN" altLang="en-US" sz="1600" dirty="0">
                <a:latin typeface="+mj-ea"/>
              </a:rPr>
              <a:t>建</a:t>
            </a:r>
            <a:r>
              <a:rPr lang="zh-CN" altLang="en-US" sz="1600" dirty="0" smtClean="0">
                <a:latin typeface="+mj-ea"/>
              </a:rPr>
              <a:t>场地情况</a:t>
            </a:r>
            <a:endParaRPr lang="en-US" altLang="zh-CN" sz="1600" dirty="0">
              <a:latin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+mj-ea"/>
                <a:ea typeface="+mj-ea"/>
              </a:rPr>
              <a:t>全功能用户中心场地</a:t>
            </a:r>
            <a:r>
              <a:rPr lang="zh-CN" altLang="en-US" sz="1600" dirty="0" smtClean="0">
                <a:latin typeface="+mj-ea"/>
                <a:ea typeface="+mj-ea"/>
              </a:rPr>
              <a:t>条件</a:t>
            </a:r>
            <a:endParaRPr lang="en-US" altLang="zh-CN" sz="16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983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5360" y="325670"/>
            <a:ext cx="6695769" cy="50405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三</a:t>
            </a:r>
            <a:r>
              <a:rPr lang="en-US" altLang="zh-CN" smtClean="0"/>
              <a:t>.</a:t>
            </a:r>
            <a:r>
              <a:rPr lang="zh-CN" altLang="en-US" smtClean="0"/>
              <a:t>拟建店概述</a:t>
            </a:r>
            <a:endParaRPr lang="zh-CN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345461"/>
              </p:ext>
            </p:extLst>
          </p:nvPr>
        </p:nvGraphicFramePr>
        <p:xfrm>
          <a:off x="983432" y="1568269"/>
          <a:ext cx="10657184" cy="127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309">
                  <a:extLst>
                    <a:ext uri="{9D8B030D-6E8A-4147-A177-3AD203B41FA5}">
                      <a16:colId xmlns:a16="http://schemas.microsoft.com/office/drawing/2014/main" val="651291381"/>
                    </a:ext>
                  </a:extLst>
                </a:gridCol>
                <a:gridCol w="1629123">
                  <a:extLst>
                    <a:ext uri="{9D8B030D-6E8A-4147-A177-3AD203B41FA5}">
                      <a16:colId xmlns:a16="http://schemas.microsoft.com/office/drawing/2014/main" val="1702443744"/>
                    </a:ext>
                  </a:extLst>
                </a:gridCol>
                <a:gridCol w="1629123">
                  <a:extLst>
                    <a:ext uri="{9D8B030D-6E8A-4147-A177-3AD203B41FA5}">
                      <a16:colId xmlns:a16="http://schemas.microsoft.com/office/drawing/2014/main" val="2474287244"/>
                    </a:ext>
                  </a:extLst>
                </a:gridCol>
                <a:gridCol w="1629123">
                  <a:extLst>
                    <a:ext uri="{9D8B030D-6E8A-4147-A177-3AD203B41FA5}">
                      <a16:colId xmlns:a16="http://schemas.microsoft.com/office/drawing/2014/main" val="2002246580"/>
                    </a:ext>
                  </a:extLst>
                </a:gridCol>
                <a:gridCol w="1629123">
                  <a:extLst>
                    <a:ext uri="{9D8B030D-6E8A-4147-A177-3AD203B41FA5}">
                      <a16:colId xmlns:a16="http://schemas.microsoft.com/office/drawing/2014/main" val="3785404420"/>
                    </a:ext>
                  </a:extLst>
                </a:gridCol>
                <a:gridCol w="1629123">
                  <a:extLst>
                    <a:ext uri="{9D8B030D-6E8A-4147-A177-3AD203B41FA5}">
                      <a16:colId xmlns:a16="http://schemas.microsoft.com/office/drawing/2014/main" val="3750850021"/>
                    </a:ext>
                  </a:extLst>
                </a:gridCol>
                <a:gridCol w="1668260">
                  <a:extLst>
                    <a:ext uri="{9D8B030D-6E8A-4147-A177-3AD203B41FA5}">
                      <a16:colId xmlns:a16="http://schemas.microsoft.com/office/drawing/2014/main" val="938560834"/>
                    </a:ext>
                  </a:extLst>
                </a:gridCol>
              </a:tblGrid>
              <a:tr h="46216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序号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类型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</a:rPr>
                        <a:t>场地位置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</a:rPr>
                        <a:t>地址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</a:rPr>
                        <a:t>面积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</a:rPr>
                        <a:t>租金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</a:rPr>
                        <a:t>预计可营业日期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745022"/>
                  </a:ext>
                </a:extLst>
              </a:tr>
              <a:tr h="8172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</a:rPr>
                        <a:t>①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</a:rPr>
                        <a:t>全功能用户中心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</a:rPr>
                        <a:t>XX</a:t>
                      </a: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</a:rPr>
                        <a:t>汽车商圈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</a:rPr>
                        <a:t>3000</a:t>
                      </a: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</a:rPr>
                        <a:t>㎡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970824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911424" y="1214053"/>
            <a:ext cx="25922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>
              <a:lnSpc>
                <a:spcPct val="90000"/>
              </a:lnSpc>
              <a:spcBef>
                <a:spcPct val="0"/>
              </a:spcBef>
            </a:pPr>
            <a:r>
              <a:rPr lang="en-US" altLang="zh-CN" sz="1600" b="1" dirty="0" smtClean="0">
                <a:latin typeface="+mn-ea"/>
              </a:rPr>
              <a:t>3.1</a:t>
            </a:r>
            <a:r>
              <a:rPr lang="zh-CN" altLang="en-US" sz="1600" b="1" dirty="0" smtClean="0">
                <a:latin typeface="+mn-ea"/>
              </a:rPr>
              <a:t>拟</a:t>
            </a:r>
            <a:r>
              <a:rPr lang="zh-CN" altLang="en-US" sz="1600" b="1" dirty="0" smtClean="0">
                <a:latin typeface="+mn-ea"/>
              </a:rPr>
              <a:t>建场地情况</a:t>
            </a:r>
            <a:endParaRPr lang="zh-CN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64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>
            <a:spLocks/>
          </p:cNvSpPr>
          <p:nvPr/>
        </p:nvSpPr>
        <p:spPr>
          <a:xfrm>
            <a:off x="728345" y="1317625"/>
            <a:ext cx="4545330" cy="959247"/>
          </a:xfrm>
          <a:prstGeom prst="rect">
            <a:avLst/>
          </a:prstGeom>
        </p:spPr>
        <p:txBody>
          <a:bodyPr wrap="squar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000" b="1" dirty="0" smtClean="0">
                <a:latin typeface="华康金刚黑 Light" panose="020B0300000000000000" pitchFamily="34" charset="-122"/>
                <a:ea typeface="华康金刚黑 Light" panose="020B0300000000000000" pitchFamily="34" charset="-122"/>
                <a:sym typeface="+mn-ea"/>
              </a:rPr>
              <a:t>目录</a:t>
            </a:r>
            <a:endParaRPr lang="zh-CN" altLang="en-US" sz="6000" b="1" dirty="0">
              <a:latin typeface="华康金刚黑 Light" panose="020B0300000000000000" pitchFamily="34" charset="-122"/>
              <a:ea typeface="华康金刚黑 Light" panose="020B03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0770" y="2492896"/>
            <a:ext cx="432048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0070C0"/>
              </a:buClr>
            </a:pPr>
            <a:r>
              <a:rPr lang="zh-CN" altLang="en-US" sz="2800" dirty="0" smtClean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一、申请公司基本信息</a:t>
            </a:r>
            <a:endParaRPr lang="en-US" altLang="zh-CN" sz="2800" dirty="0" smtClean="0">
              <a:latin typeface="华康金刚黑 Light" panose="020B0300000000000000" pitchFamily="34" charset="-122"/>
              <a:ea typeface="华康金刚黑 Light" panose="020B0300000000000000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070C0"/>
              </a:buClr>
            </a:pPr>
            <a:r>
              <a:rPr lang="zh-CN" altLang="en-US" sz="2800" dirty="0" smtClean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二</a:t>
            </a:r>
            <a:r>
              <a:rPr lang="zh-CN" altLang="en-US" sz="2800" dirty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、拟</a:t>
            </a:r>
            <a:r>
              <a:rPr lang="zh-CN" altLang="en-US" sz="2800" dirty="0" smtClean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建</a:t>
            </a:r>
            <a:r>
              <a:rPr lang="zh-CN" altLang="en-US" sz="2800" dirty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城市</a:t>
            </a:r>
            <a:r>
              <a:rPr lang="zh-CN" altLang="en-US" sz="2800" dirty="0" smtClean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市场分析</a:t>
            </a:r>
            <a:endParaRPr lang="en-US" altLang="zh-CN" sz="2800" dirty="0">
              <a:latin typeface="华康金刚黑 Light" panose="020B0300000000000000" pitchFamily="34" charset="-122"/>
              <a:ea typeface="华康金刚黑 Light" panose="020B0300000000000000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070C0"/>
              </a:buClr>
            </a:pPr>
            <a:r>
              <a:rPr lang="zh-CN" altLang="en-US" sz="2800" dirty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三、拟建店</a:t>
            </a:r>
            <a:r>
              <a:rPr lang="zh-CN" altLang="en-US" sz="2800" dirty="0" smtClean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场地</a:t>
            </a:r>
            <a:r>
              <a:rPr lang="zh-CN" altLang="en-US" sz="2800" dirty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介绍</a:t>
            </a:r>
            <a:endParaRPr lang="en-US" altLang="zh-CN" sz="2800" dirty="0" smtClean="0">
              <a:latin typeface="华康金刚黑 Light" panose="020B0300000000000000" pitchFamily="34" charset="-122"/>
              <a:ea typeface="华康金刚黑 Light" panose="020B0300000000000000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070C0"/>
              </a:buClr>
            </a:pPr>
            <a:r>
              <a:rPr lang="zh-CN" altLang="en-US" sz="2800" dirty="0" smtClean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四、经营思路</a:t>
            </a:r>
            <a:endParaRPr lang="en-US" altLang="zh-CN" sz="2800" dirty="0" smtClean="0">
              <a:latin typeface="华康金刚黑 Light" panose="020B0300000000000000" pitchFamily="34" charset="-122"/>
              <a:ea typeface="华康金刚黑 Light" panose="020B0300000000000000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070C0"/>
              </a:buClr>
            </a:pPr>
            <a:r>
              <a:rPr lang="zh-CN" altLang="en-US" sz="2800" dirty="0" smtClean="0">
                <a:latin typeface="华康金刚黑 Light" panose="020B0300000000000000" pitchFamily="34" charset="-122"/>
                <a:ea typeface="华康金刚黑 Light" panose="020B0300000000000000" pitchFamily="34" charset="-122"/>
              </a:rPr>
              <a:t>五、需提交附件清单</a:t>
            </a:r>
            <a:endParaRPr lang="en-US" altLang="zh-CN" sz="2800" dirty="0">
              <a:latin typeface="华康金刚黑 Light" panose="020B0300000000000000" pitchFamily="34" charset="-122"/>
              <a:ea typeface="华康金刚黑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53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709550"/>
              </p:ext>
            </p:extLst>
          </p:nvPr>
        </p:nvGraphicFramePr>
        <p:xfrm>
          <a:off x="623393" y="1196752"/>
          <a:ext cx="7056783" cy="5328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9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9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0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6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4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拟</a:t>
                      </a:r>
                      <a:r>
                        <a:rPr lang="zh-CN" alt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申请城市</a:t>
                      </a:r>
                      <a:endParaRPr lang="zh-CN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just" rtl="0" fontAlgn="ctr"/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              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省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（市）</a:t>
                      </a:r>
                      <a:r>
                        <a:rPr lang="zh-CN" altLang="en-US" sz="1000" u="sng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          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市</a:t>
                      </a:r>
                      <a:r>
                        <a:rPr lang="en-US" altLang="zh-CN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县</a:t>
                      </a:r>
                      <a:endParaRPr lang="zh-CN" alt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拟建店详细地址</a:t>
                      </a:r>
                      <a:endParaRPr lang="zh-CN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拟建店位置</a:t>
                      </a:r>
                      <a:endParaRPr lang="zh-CN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just" rtl="0" fontAlgn="ctr"/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□ 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汽车城、汽车交易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市场    □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汽车一条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街    □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主干道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□商业区      □住宅区     □其它</a:t>
                      </a:r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_______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  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4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拟建店所在商圈概况</a:t>
                      </a:r>
                      <a:endParaRPr lang="en-US" altLang="zh-CN" sz="1000" b="1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商圈名称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形成时间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418">
                <a:tc vMerge="1">
                  <a:txBody>
                    <a:bodyPr/>
                    <a:lstStyle/>
                    <a:p>
                      <a:pPr algn="ctr" rtl="0" fontAlgn="ctr"/>
                      <a:endParaRPr lang="zh-CN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规模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排名</a:t>
                      </a:r>
                      <a:endParaRPr lang="en-US" altLang="zh-CN" sz="100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（基于商圈总销量）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4S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店数量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品牌明细</a:t>
                      </a:r>
                      <a:endParaRPr lang="zh-CN" altLang="en-US" sz="1000" b="1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just" rtl="0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 rtl="0" fontAlgn="ctr"/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场地来源</a:t>
                      </a:r>
                      <a:endParaRPr lang="zh-CN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just" rtl="0" fontAlgn="ctr"/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□已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购买           □已租赁           □意向购买        □意向租赁         □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其他</a:t>
                      </a:r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_________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 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场地性质</a:t>
                      </a:r>
                      <a:endParaRPr lang="zh-CN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just" rtl="0" fontAlgn="ctr"/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□工业用地        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□商业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用地           □农业用地         □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其他</a:t>
                      </a:r>
                      <a:r>
                        <a:rPr lang="en-US" altLang="zh-CN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_________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租赁期限</a:t>
                      </a:r>
                      <a:endParaRPr lang="zh-CN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00" u="sng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</a:t>
                      </a:r>
                      <a:r>
                        <a:rPr lang="en-US" altLang="zh-CN" sz="100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zh-CN" altLang="en-US" sz="1000" u="sng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zh-CN" sz="100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zh-CN" altLang="en-US" sz="1000" u="sng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日至</a:t>
                      </a:r>
                      <a:r>
                        <a:rPr lang="zh-CN" altLang="en-US" sz="1000" u="sng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00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zh-CN" altLang="en-US" sz="1000" u="sng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00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zh-CN" altLang="en-US" sz="1000" u="sng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日</a:t>
                      </a:r>
                      <a:endParaRPr lang="zh-CN" alt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建设方式</a:t>
                      </a:r>
                      <a:endParaRPr lang="zh-CN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just" defTabSz="62202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□新建                        </a:t>
                      </a:r>
                      <a:r>
                        <a:rPr lang="zh-CN" alt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□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改建                   </a:t>
                      </a:r>
                      <a:endParaRPr lang="zh-CN" alt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建设周期</a:t>
                      </a:r>
                      <a:endParaRPr lang="zh-CN" alt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just" defTabSz="62202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     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zh-CN" sz="100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日至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00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00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  <a:r>
                        <a:rPr lang="zh-CN" altLang="en-US" sz="1000" u="sng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   </a:t>
                      </a:r>
                      <a:r>
                        <a:rPr lang="zh-CN" altLang="en-US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日</a:t>
                      </a:r>
                      <a:endParaRPr lang="zh-CN" altLang="en-US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72" marR="6672" marT="66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874911"/>
                  </a:ext>
                </a:extLst>
              </a:tr>
            </a:tbl>
          </a:graphicData>
        </a:graphic>
      </p:graphicFrame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91344" y="847424"/>
            <a:ext cx="9663840" cy="54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 defTabSz="609555"/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3.2 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拟</a:t>
            </a:r>
            <a:r>
              <a:rPr lang="zh-CN" altLang="en-US" sz="1600" b="1" dirty="0">
                <a:latin typeface="+mn-ea"/>
                <a:ea typeface="+mn-ea"/>
                <a:cs typeface="+mn-cs"/>
              </a:rPr>
              <a:t>建店场地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情况</a:t>
            </a:r>
            <a:r>
              <a:rPr lang="zh-CN" altLang="en-US" sz="1600" b="1" dirty="0" smtClean="0">
                <a:solidFill>
                  <a:srgbClr val="FF0000"/>
                </a:solidFill>
                <a:latin typeface="+mn-ea"/>
              </a:rPr>
              <a:t>（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全功能</a:t>
            </a:r>
            <a:r>
              <a:rPr lang="zh-CN" altLang="en-US" sz="1600" b="1" dirty="0" smtClean="0">
                <a:solidFill>
                  <a:srgbClr val="FF0000"/>
                </a:solidFill>
                <a:latin typeface="+mn-ea"/>
              </a:rPr>
              <a:t>用户中心填写）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/>
            </a:r>
            <a:br>
              <a:rPr lang="zh-CN" altLang="en-US" sz="1600" b="1" dirty="0">
                <a:solidFill>
                  <a:srgbClr val="FF0000"/>
                </a:solidFill>
                <a:latin typeface="+mn-ea"/>
              </a:rPr>
            </a:br>
            <a:endParaRPr lang="zh-CN" altLang="en-US" sz="1600" b="1" dirty="0">
              <a:latin typeface="+mn-ea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5360" y="325670"/>
            <a:ext cx="6695769" cy="50405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</a:t>
            </a:r>
            <a:r>
              <a:rPr lang="en-US" altLang="zh-CN" dirty="0"/>
              <a:t>.</a:t>
            </a:r>
            <a:r>
              <a:rPr lang="zh-CN" altLang="en-US" dirty="0"/>
              <a:t>拟建店简述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399699"/>
              </p:ext>
            </p:extLst>
          </p:nvPr>
        </p:nvGraphicFramePr>
        <p:xfrm>
          <a:off x="7932628" y="1196755"/>
          <a:ext cx="4068027" cy="53285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4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01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9973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全功能用户中心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zh-CN" altLang="en-US" sz="1050" b="1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105105"/>
                  </a:ext>
                </a:extLst>
              </a:tr>
              <a:tr h="35274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新建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改建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16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土地临街</a:t>
                      </a:r>
                      <a:r>
                        <a:rPr lang="zh-CN" alt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宽</a:t>
                      </a:r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(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建筑临街宽</a:t>
                      </a:r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254"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1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建筑进深</a:t>
                      </a:r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472">
                <a:tc rowSpan="2">
                  <a:txBody>
                    <a:bodyPr/>
                    <a:lstStyle/>
                    <a:p>
                      <a:pPr marL="0" marR="0" indent="0" algn="ctr" defTabSz="60955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土地进深</a:t>
                      </a:r>
                      <a:r>
                        <a:rPr lang="en-US" altLang="zh-CN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(m)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建筑高度</a:t>
                      </a:r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展厅</a:t>
                      </a:r>
                      <a:endParaRPr lang="en-US" altLang="zh-C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472"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1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售后</a:t>
                      </a:r>
                      <a:endParaRPr lang="en-US" altLang="zh-C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472"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建筑限高</a:t>
                      </a:r>
                      <a:r>
                        <a:rPr lang="en-US" altLang="zh-CN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(m)</a:t>
                      </a:r>
                      <a:endParaRPr lang="en-US" altLang="zh-CN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车辆展示区</a:t>
                      </a:r>
                    </a:p>
                    <a:p>
                      <a:pPr algn="ctr" rtl="0" fontAlgn="ctr"/>
                      <a:r>
                        <a:rPr lang="zh-CN" alt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现有面积</a:t>
                      </a:r>
                      <a:r>
                        <a:rPr lang="en-US" altLang="zh-CN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(m</a:t>
                      </a:r>
                      <a:r>
                        <a:rPr lang="en-US" altLang="zh-CN" sz="120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altLang="zh-CN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472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50" b="1" i="0" u="none" strike="noStrike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办公区域</a:t>
                      </a:r>
                      <a:endParaRPr lang="en-US" altLang="zh-CN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现有面积</a:t>
                      </a:r>
                      <a:r>
                        <a:rPr lang="en-US" altLang="zh-CN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(m2)</a:t>
                      </a:r>
                      <a:endParaRPr lang="en-US" altLang="zh-CN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472"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1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售后现有面积</a:t>
                      </a:r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7094">
                <a:tc>
                  <a:txBody>
                    <a:bodyPr/>
                    <a:lstStyle/>
                    <a:p>
                      <a:pPr marL="0" marR="0" indent="0" algn="ctr" defTabSz="60955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土地面积</a:t>
                      </a:r>
                      <a:r>
                        <a:rPr lang="en-US" altLang="zh-CN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(m</a:t>
                      </a:r>
                      <a:r>
                        <a:rPr lang="en-US" altLang="zh-CN" sz="120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2</a:t>
                      </a:r>
                      <a:r>
                        <a:rPr lang="en-US" altLang="zh-CN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)</a:t>
                      </a:r>
                      <a:endParaRPr lang="en-US" altLang="zh-CN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建筑总面积</a:t>
                      </a:r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m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858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15680" y="3068960"/>
            <a:ext cx="5912180" cy="967322"/>
          </a:xfrm>
        </p:spPr>
        <p:txBody>
          <a:bodyPr/>
          <a:lstStyle/>
          <a:p>
            <a:r>
              <a:rPr lang="zh-CN" altLang="en-US" dirty="0" smtClean="0"/>
              <a:t>全功能用户中心场地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4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9971945"/>
              </p:ext>
            </p:extLst>
          </p:nvPr>
        </p:nvGraphicFramePr>
        <p:xfrm>
          <a:off x="911423" y="1556792"/>
          <a:ext cx="10225137" cy="1665771"/>
        </p:xfrm>
        <a:graphic>
          <a:graphicData uri="http://schemas.openxmlformats.org/drawingml/2006/table">
            <a:tbl>
              <a:tblPr>
                <a:effectLst/>
                <a:tableStyleId>{7DF18680-E054-41AD-8BC1-D1AEF772440D}</a:tableStyleId>
              </a:tblPr>
              <a:tblGrid>
                <a:gridCol w="1729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2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6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1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142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</a:rPr>
                        <a:t>拟建店汽车商圈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方正兰亭中粗黑简体" panose="02000000000000000000"/>
                        <a:cs typeface="Times New Roman" panose="02020603050405020304" pitchFamily="18" charset="0"/>
                      </a:endParaRPr>
                    </a:p>
                  </a:txBody>
                  <a:tcPr marL="38305" marR="18817" marT="1008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</a:rPr>
                        <a:t>商圈排名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方正兰亭中粗黑简体" panose="02000000000000000000"/>
                        <a:cs typeface="Times New Roman" panose="02020603050405020304" pitchFamily="18" charset="0"/>
                      </a:endParaRPr>
                    </a:p>
                  </a:txBody>
                  <a:tcPr marL="38305" marR="18817" marT="1008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</a:rPr>
                        <a:t>商圈</a:t>
                      </a:r>
                      <a:r>
                        <a:rPr kumimoji="0" lang="zh-CN" alt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</a:rPr>
                        <a:t>销量</a:t>
                      </a:r>
                      <a:r>
                        <a:rPr kumimoji="0" lang="zh-CN" altLang="en-US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</a:rPr>
                        <a:t>占比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方正兰亭中粗黑简体" panose="02000000000000000000"/>
                        <a:cs typeface="Times New Roman" panose="02020603050405020304" pitchFamily="18" charset="0"/>
                      </a:endParaRPr>
                    </a:p>
                  </a:txBody>
                  <a:tcPr marL="38305" marR="18817" marT="1008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方正兰亭中粗黑简体" panose="0200000000000000000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  <a:cs typeface="Times New Roman" panose="02020603050405020304" pitchFamily="18" charset="0"/>
                        </a:rPr>
                        <a:t>新能源品牌店数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方正兰亭中粗黑简体" panose="02000000000000000000"/>
                        <a:cs typeface="Times New Roman" panose="02020603050405020304" pitchFamily="18" charset="0"/>
                      </a:endParaRPr>
                    </a:p>
                  </a:txBody>
                  <a:tcPr marL="38305" marR="18817" marT="1008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  <a:cs typeface="Times New Roman" panose="02020603050405020304" pitchFamily="18" charset="0"/>
                        </a:rPr>
                        <a:t>品牌明细</a:t>
                      </a:r>
                    </a:p>
                  </a:txBody>
                  <a:tcPr marL="38305" marR="18817" marT="1008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  <a:cs typeface="Times New Roman" panose="02020603050405020304" pitchFamily="18" charset="0"/>
                        </a:rPr>
                        <a:t>盐城森风汽车城</a:t>
                      </a:r>
                    </a:p>
                  </a:txBody>
                  <a:tcPr marL="10080" marR="10080" marT="1008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00" dirty="0"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195" marR="177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i="0" u="none" strike="noStrike" cap="none" normalizeH="0" baseline="0" dirty="0"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10080" marR="10080" marT="1008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altLang="zh-CN" sz="1000" i="0" u="none" strike="noStrike" kern="1200" cap="none" normalizeH="0" baseline="0" dirty="0"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方正兰亭中粗黑简体" panose="02000000000000000000"/>
                        </a:rPr>
                        <a:t>小鹏，哪吒，比亚迪。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25665" y="3693911"/>
            <a:ext cx="10422831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80"/>
              </a:lnSpc>
            </a:pPr>
            <a:r>
              <a:rPr lang="zh-CN" altLang="en-US" sz="1600" dirty="0">
                <a:sym typeface="+mn-ea"/>
              </a:rPr>
              <a:t>森风</a:t>
            </a:r>
            <a:r>
              <a:rPr lang="zh-CN" altLang="zh-CN" sz="1600" dirty="0">
                <a:sym typeface="+mn-ea"/>
              </a:rPr>
              <a:t>汽车城是</a:t>
            </a:r>
            <a:r>
              <a:rPr lang="zh-CN" altLang="en-US" sz="1600" dirty="0">
                <a:sym typeface="+mn-ea"/>
              </a:rPr>
              <a:t>盐城</a:t>
            </a:r>
            <a:r>
              <a:rPr lang="zh-CN" altLang="zh-CN" sz="1600" dirty="0">
                <a:sym typeface="+mn-ea"/>
              </a:rPr>
              <a:t>市最大的汽车商圈</a:t>
            </a:r>
            <a:r>
              <a:rPr lang="zh-CN" altLang="en-US" sz="1600" dirty="0">
                <a:sym typeface="+mn-ea"/>
              </a:rPr>
              <a:t>，</a:t>
            </a:r>
            <a:r>
              <a:rPr lang="zh-CN" altLang="en-US" sz="1600" dirty="0"/>
              <a:t>政府整体经济发展趋势向东，森风汽车城位于城东；综合商业广场、汽车站、高铁站、城际轻轨等距离汽车城</a:t>
            </a:r>
            <a:r>
              <a:rPr lang="en-US" altLang="zh-CN" sz="1600" dirty="0"/>
              <a:t>3</a:t>
            </a:r>
            <a:r>
              <a:rPr lang="zh-CN" altLang="en-US" sz="1600" dirty="0"/>
              <a:t>公里左右；希望大道、新都路城市主干道路，毗邻盐城开发区高速出口、环城高架南环路入口，</a:t>
            </a:r>
            <a:r>
              <a:rPr lang="en-US" altLang="zh-CN" sz="1600" dirty="0"/>
              <a:t>2</a:t>
            </a:r>
            <a:r>
              <a:rPr lang="zh-CN" altLang="en-US" sz="1600" dirty="0"/>
              <a:t>公里左右；</a:t>
            </a:r>
          </a:p>
          <a:p>
            <a:pPr>
              <a:lnSpc>
                <a:spcPts val="2280"/>
              </a:lnSpc>
            </a:pPr>
            <a:r>
              <a:rPr lang="zh-CN" altLang="en-US" sz="1600" dirty="0"/>
              <a:t>较城西而言，城东以森风集团为主的汽车广场，合计</a:t>
            </a:r>
            <a:r>
              <a:rPr lang="en-US" altLang="zh-CN" sz="1600" dirty="0"/>
              <a:t>4S</a:t>
            </a:r>
            <a:r>
              <a:rPr lang="zh-CN" altLang="en-US" sz="1600" dirty="0"/>
              <a:t>店总数达</a:t>
            </a:r>
            <a:r>
              <a:rPr lang="en-US" altLang="zh-CN" sz="1600" dirty="0"/>
              <a:t>40</a:t>
            </a:r>
            <a:r>
              <a:rPr lang="zh-CN" altLang="en-US" sz="1600" dirty="0"/>
              <a:t>余家，城西合计不足</a:t>
            </a:r>
            <a:r>
              <a:rPr lang="en-US" altLang="zh-CN" sz="1600" dirty="0"/>
              <a:t>20</a:t>
            </a:r>
            <a:r>
              <a:rPr lang="zh-CN" altLang="en-US" sz="1600" dirty="0"/>
              <a:t>家，且分散！汽车城分两条中心道路，可环顾所有汽车品牌。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7547" y="917840"/>
            <a:ext cx="6579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3.3.1 </a:t>
            </a:r>
            <a:r>
              <a:rPr lang="zh-CN" altLang="en-US" dirty="0" smtClean="0"/>
              <a:t>拟建店所在商圈</a:t>
            </a:r>
            <a:endParaRPr lang="zh-CN" alt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8343" y="329634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</a:t>
            </a:r>
            <a:r>
              <a:rPr lang="en-US" altLang="zh-CN" dirty="0"/>
              <a:t>.</a:t>
            </a:r>
            <a:r>
              <a:rPr lang="zh-CN" altLang="en-US" dirty="0"/>
              <a:t>拟建店简述</a:t>
            </a:r>
          </a:p>
        </p:txBody>
      </p:sp>
    </p:spTree>
    <p:extLst>
      <p:ext uri="{BB962C8B-B14F-4D97-AF65-F5344CB8AC3E}">
        <p14:creationId xmlns:p14="http://schemas.microsoft.com/office/powerpoint/2010/main" val="42735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7547" y="900951"/>
            <a:ext cx="6579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3.3.2 </a:t>
            </a:r>
            <a:r>
              <a:rPr lang="zh-CN" altLang="en-US" dirty="0" smtClean="0"/>
              <a:t>拟</a:t>
            </a:r>
            <a:r>
              <a:rPr lang="zh-CN" altLang="en-US" dirty="0"/>
              <a:t>建店所在商圈位置描述（汽车商</a:t>
            </a:r>
            <a:r>
              <a:rPr lang="zh-CN" altLang="en-US" dirty="0" smtClean="0"/>
              <a:t>圈卫星图）</a:t>
            </a:r>
            <a:endParaRPr lang="zh-CN" altLang="en-US" dirty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08343" y="329634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</a:t>
            </a:r>
            <a:r>
              <a:rPr lang="en-US" altLang="zh-CN" dirty="0"/>
              <a:t>.</a:t>
            </a:r>
            <a:r>
              <a:rPr lang="zh-CN" altLang="en-US" dirty="0"/>
              <a:t>拟建店简述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954481" y="1435848"/>
            <a:ext cx="10081120" cy="5184576"/>
            <a:chOff x="839416" y="1340768"/>
            <a:chExt cx="10081120" cy="5184576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39416" y="1340768"/>
              <a:ext cx="10081120" cy="5184576"/>
            </a:xfrm>
            <a:prstGeom prst="rect">
              <a:avLst/>
            </a:prstGeom>
            <a:noFill/>
            <a:ln w="22225" algn="ctr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12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4481" y="1435848"/>
              <a:ext cx="9865096" cy="4994416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7104112" y="4725144"/>
            <a:ext cx="360040" cy="288031"/>
          </a:xfrm>
          <a:prstGeom prst="rect">
            <a:avLst/>
          </a:prstGeom>
          <a:solidFill>
            <a:srgbClr val="2F75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捷途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12024" y="4589513"/>
            <a:ext cx="360040" cy="288031"/>
          </a:xfrm>
          <a:prstGeom prst="rect">
            <a:avLst/>
          </a:prstGeom>
          <a:solidFill>
            <a:srgbClr val="2F75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零跑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51984" y="4594055"/>
            <a:ext cx="360040" cy="288031"/>
          </a:xfrm>
          <a:prstGeom prst="rect">
            <a:avLst/>
          </a:prstGeom>
          <a:solidFill>
            <a:srgbClr val="2F75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Eπ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7888" y="4149080"/>
            <a:ext cx="576064" cy="360040"/>
          </a:xfrm>
          <a:prstGeom prst="rect">
            <a:avLst/>
          </a:prstGeom>
          <a:solidFill>
            <a:srgbClr val="2F75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雷克萨斯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29040" y="4118351"/>
            <a:ext cx="427000" cy="37608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小鹏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06726" y="4133038"/>
            <a:ext cx="513409" cy="36139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蔚来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61991" y="2967020"/>
            <a:ext cx="513409" cy="36139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理想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87888" y="4573289"/>
            <a:ext cx="576064" cy="22386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拟建店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73" descr="太阳"/>
          <p:cNvPicPr>
            <a:picLocks noChangeAspect="1" noChangeArrowheads="1" noCrop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5482123" y="4594055"/>
            <a:ext cx="368902" cy="22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968689" y="5274141"/>
            <a:ext cx="9975366" cy="3223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mpd="sng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dirty="0" smtClean="0"/>
              <a:t>汉                    阳                       大                        道</a:t>
            </a:r>
            <a:endParaRPr lang="zh-CN" altLang="en-US" sz="1200" dirty="0"/>
          </a:p>
        </p:txBody>
      </p:sp>
      <p:sp>
        <p:nvSpPr>
          <p:cNvPr id="18" name="矩形 17"/>
          <p:cNvSpPr/>
          <p:nvPr/>
        </p:nvSpPr>
        <p:spPr>
          <a:xfrm>
            <a:off x="4431699" y="1976324"/>
            <a:ext cx="3068132" cy="3202737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文本框 82"/>
          <p:cNvSpPr txBox="1"/>
          <p:nvPr/>
        </p:nvSpPr>
        <p:spPr>
          <a:xfrm>
            <a:off x="5961129" y="5226576"/>
            <a:ext cx="646332" cy="230832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900" b="1" dirty="0" smtClean="0">
                <a:solidFill>
                  <a:srgbClr val="FF0000"/>
                </a:solidFill>
                <a:ea typeface="华康金刚黑"/>
                <a:cs typeface="+mn-ea"/>
                <a:sym typeface="+mn-lt"/>
              </a:rPr>
              <a:t>车城入口</a:t>
            </a:r>
            <a:endParaRPr lang="zh-CN" altLang="en-US" sz="900" b="1" dirty="0">
              <a:solidFill>
                <a:srgbClr val="FF0000"/>
              </a:solidFill>
              <a:ea typeface="华康金刚黑"/>
              <a:cs typeface="+mn-ea"/>
              <a:sym typeface="+mn-lt"/>
            </a:endParaRPr>
          </a:p>
        </p:txBody>
      </p:sp>
      <p:sp>
        <p:nvSpPr>
          <p:cNvPr id="20" name="下箭头 19"/>
          <p:cNvSpPr/>
          <p:nvPr/>
        </p:nvSpPr>
        <p:spPr>
          <a:xfrm rot="10800000">
            <a:off x="5920740" y="5147214"/>
            <a:ext cx="162707" cy="318156"/>
          </a:xfrm>
          <a:prstGeom prst="downArrow">
            <a:avLst/>
          </a:prstGeom>
          <a:solidFill>
            <a:srgbClr val="FF0000"/>
          </a:solidFill>
          <a:ln w="127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179446" y="2002619"/>
            <a:ext cx="2998337" cy="2879467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7718068" y="2008799"/>
            <a:ext cx="2998337" cy="2879467"/>
          </a:xfrm>
          <a:prstGeom prst="rect">
            <a:avLst/>
          </a:prstGeom>
          <a:noFill/>
          <a:ln w="19050" cmpd="sng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文本框 82"/>
          <p:cNvSpPr txBox="1"/>
          <p:nvPr/>
        </p:nvSpPr>
        <p:spPr>
          <a:xfrm>
            <a:off x="2108556" y="3073020"/>
            <a:ext cx="1107997" cy="369332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b="1" dirty="0" smtClean="0">
                <a:solidFill>
                  <a:schemeClr val="bg1"/>
                </a:solidFill>
                <a:ea typeface="华康金刚黑"/>
                <a:cs typeface="+mn-ea"/>
                <a:sym typeface="+mn-lt"/>
              </a:rPr>
              <a:t>工业园区</a:t>
            </a:r>
            <a:endParaRPr lang="zh-CN" altLang="en-US" b="1" dirty="0">
              <a:solidFill>
                <a:schemeClr val="bg1"/>
              </a:solidFill>
              <a:ea typeface="华康金刚黑"/>
              <a:cs typeface="+mn-ea"/>
              <a:sym typeface="+mn-lt"/>
            </a:endParaRPr>
          </a:p>
        </p:txBody>
      </p:sp>
      <p:sp>
        <p:nvSpPr>
          <p:cNvPr id="24" name="文本框 82"/>
          <p:cNvSpPr txBox="1"/>
          <p:nvPr/>
        </p:nvSpPr>
        <p:spPr>
          <a:xfrm>
            <a:off x="8778654" y="3577692"/>
            <a:ext cx="877163" cy="369332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b="1" dirty="0" smtClean="0">
                <a:solidFill>
                  <a:schemeClr val="bg1"/>
                </a:solidFill>
                <a:ea typeface="华康金刚黑"/>
                <a:cs typeface="+mn-ea"/>
                <a:sym typeface="+mn-lt"/>
              </a:rPr>
              <a:t>居民区</a:t>
            </a:r>
            <a:endParaRPr lang="zh-CN" altLang="en-US" b="1" dirty="0">
              <a:solidFill>
                <a:schemeClr val="bg1"/>
              </a:solidFill>
              <a:ea typeface="华康金刚黑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968714" y="910374"/>
            <a:ext cx="513409" cy="36139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新能源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663785" y="911051"/>
            <a:ext cx="576064" cy="360040"/>
          </a:xfrm>
          <a:prstGeom prst="rect">
            <a:avLst/>
          </a:prstGeom>
          <a:solidFill>
            <a:srgbClr val="2F75B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燃油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65407" y="923647"/>
            <a:ext cx="576064" cy="338711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拟建店</a:t>
            </a:r>
            <a:endParaRPr lang="zh-CN" altLang="en-US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40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7547" y="900951"/>
            <a:ext cx="6579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3.3.3 </a:t>
            </a:r>
            <a:r>
              <a:rPr lang="zh-CN" altLang="en-US" dirty="0" smtClean="0"/>
              <a:t>拟</a:t>
            </a:r>
            <a:r>
              <a:rPr lang="zh-CN" altLang="en-US" dirty="0"/>
              <a:t>建店所在商圈位置描述（汽车商圈）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68803" y="1340768"/>
            <a:ext cx="10883781" cy="5184576"/>
            <a:chOff x="468803" y="1732886"/>
            <a:chExt cx="5771213" cy="4216394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622862" y="3438834"/>
              <a:ext cx="5510130" cy="314118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dirty="0" smtClean="0">
                  <a:solidFill>
                    <a:prstClr val="black"/>
                  </a:solidFill>
                  <a:latin typeface="宋体" panose="02010600030101010101" pitchFamily="2" charset="-122"/>
                </a:rPr>
                <a:t>     梅  </a:t>
              </a:r>
              <a:r>
                <a:rPr lang="zh-CN" altLang="en-US" sz="1512" dirty="0">
                  <a:solidFill>
                    <a:prstClr val="black"/>
                  </a:solidFill>
                  <a:latin typeface="宋体" panose="02010600030101010101" pitchFamily="2" charset="-122"/>
                </a:rPr>
                <a:t>市  口  路</a:t>
              </a:r>
            </a:p>
          </p:txBody>
        </p:sp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4567519" y="2024694"/>
              <a:ext cx="280371" cy="350957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dirty="0">
                  <a:solidFill>
                    <a:prstClr val="black"/>
                  </a:solidFill>
                  <a:latin typeface="宋体" panose="02010600030101010101" pitchFamily="2" charset="-122"/>
                </a:rPr>
                <a:t>东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12" dirty="0">
                <a:solidFill>
                  <a:prstClr val="black"/>
                </a:solidFill>
                <a:latin typeface="宋体" panose="02010600030101010101" pitchFamily="2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dirty="0">
                  <a:solidFill>
                    <a:prstClr val="black"/>
                  </a:solidFill>
                  <a:latin typeface="宋体" panose="02010600030101010101" pitchFamily="2" charset="-122"/>
                </a:rPr>
                <a:t>四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1512" dirty="0">
                <a:solidFill>
                  <a:prstClr val="black"/>
                </a:solidFill>
                <a:latin typeface="宋体" panose="02010600030101010101" pitchFamily="2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dirty="0" smtClean="0">
                  <a:solidFill>
                    <a:prstClr val="black"/>
                  </a:solidFill>
                  <a:latin typeface="宋体" panose="02010600030101010101" pitchFamily="2" charset="-122"/>
                </a:rPr>
                <a:t>环</a:t>
              </a:r>
              <a:endParaRPr lang="zh-CN" altLang="en-US" sz="1512" dirty="0">
                <a:solidFill>
                  <a:prstClr val="black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4930870" y="3887456"/>
              <a:ext cx="1053949" cy="1397361"/>
            </a:xfrm>
            <a:prstGeom prst="rect">
              <a:avLst/>
            </a:prstGeom>
            <a:solidFill>
              <a:srgbClr val="1F497D">
                <a:lumMod val="40000"/>
                <a:lumOff val="60000"/>
                <a:alpha val="59999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12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高档住宅区 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68803" y="1732886"/>
              <a:ext cx="5771213" cy="4216394"/>
            </a:xfrm>
            <a:prstGeom prst="rect">
              <a:avLst/>
            </a:prstGeom>
            <a:noFill/>
            <a:ln w="22225" algn="ctr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12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540553" y="2024694"/>
              <a:ext cx="277301" cy="350957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1512" dirty="0">
                <a:solidFill>
                  <a:prstClr val="black"/>
                </a:solidFill>
                <a:latin typeface="宋体" panose="02010600030101010101" pitchFamily="2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dirty="0">
                  <a:solidFill>
                    <a:prstClr val="black"/>
                  </a:solidFill>
                  <a:latin typeface="宋体" panose="02010600030101010101" pitchFamily="2" charset="-122"/>
                </a:rPr>
                <a:t>青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12" dirty="0">
                <a:solidFill>
                  <a:prstClr val="black"/>
                </a:solidFill>
                <a:latin typeface="宋体" panose="02010600030101010101" pitchFamily="2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dirty="0">
                  <a:solidFill>
                    <a:prstClr val="black"/>
                  </a:solidFill>
                  <a:latin typeface="宋体" panose="02010600030101010101" pitchFamily="2" charset="-122"/>
                </a:rPr>
                <a:t>塔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12" dirty="0">
                <a:solidFill>
                  <a:prstClr val="black"/>
                </a:solidFill>
                <a:latin typeface="宋体" panose="02010600030101010101" pitchFamily="2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dirty="0">
                  <a:solidFill>
                    <a:prstClr val="black"/>
                  </a:solidFill>
                  <a:latin typeface="宋体" panose="02010600030101010101" pitchFamily="2" charset="-122"/>
                </a:rPr>
                <a:t>西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512" dirty="0">
                <a:solidFill>
                  <a:prstClr val="black"/>
                </a:solidFill>
                <a:latin typeface="宋体" panose="02010600030101010101" pitchFamily="2" charset="-12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dirty="0">
                  <a:solidFill>
                    <a:prstClr val="black"/>
                  </a:solidFill>
                  <a:latin typeface="宋体" panose="02010600030101010101" pitchFamily="2" charset="-122"/>
                </a:rPr>
                <a:t>路</a:t>
              </a: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473205" y="4223535"/>
              <a:ext cx="524928" cy="12056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b="1" dirty="0">
                  <a:solidFill>
                    <a:prstClr val="black"/>
                  </a:solidFill>
                  <a:latin typeface="宋体" panose="02010600030101010101" pitchFamily="2" charset="-122"/>
                </a:rPr>
                <a:t>汽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b="1" dirty="0">
                  <a:solidFill>
                    <a:prstClr val="black"/>
                  </a:solidFill>
                  <a:latin typeface="宋体" panose="02010600030101010101" pitchFamily="2" charset="-122"/>
                </a:rPr>
                <a:t>车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b="1" dirty="0">
                  <a:solidFill>
                    <a:prstClr val="black"/>
                  </a:solidFill>
                  <a:latin typeface="宋体" panose="02010600030101010101" pitchFamily="2" charset="-122"/>
                </a:rPr>
                <a:t>园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12" b="1" dirty="0">
                  <a:solidFill>
                    <a:prstClr val="black"/>
                  </a:solidFill>
                  <a:latin typeface="宋体" panose="02010600030101010101" pitchFamily="2" charset="-122"/>
                </a:rPr>
                <a:t>区</a:t>
              </a:r>
            </a:p>
          </p:txBody>
        </p: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155" y="4908339"/>
              <a:ext cx="324371" cy="47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178" y="3888413"/>
              <a:ext cx="314138" cy="4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697545" y="2212595"/>
              <a:ext cx="649764" cy="880551"/>
            </a:xfrm>
            <a:prstGeom prst="rect">
              <a:avLst/>
            </a:prstGeom>
            <a:solidFill>
              <a:srgbClr val="1F497D">
                <a:lumMod val="40000"/>
                <a:lumOff val="60000"/>
                <a:alpha val="59999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12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税务学校 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22138" y="2948569"/>
              <a:ext cx="1075438" cy="385718"/>
            </a:xfrm>
            <a:prstGeom prst="rect">
              <a:avLst/>
            </a:prstGeom>
            <a:solidFill>
              <a:srgbClr val="1F497D">
                <a:lumMod val="40000"/>
                <a:lumOff val="60000"/>
                <a:alpha val="59999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12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大型商业区 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584174" y="3870135"/>
              <a:ext cx="741857" cy="1414683"/>
            </a:xfrm>
            <a:prstGeom prst="rect">
              <a:avLst/>
            </a:prstGeom>
            <a:solidFill>
              <a:srgbClr val="1F497D">
                <a:lumMod val="40000"/>
                <a:lumOff val="60000"/>
                <a:alpha val="59999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12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高 档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12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住 宅 区 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820088" y="2087056"/>
              <a:ext cx="635439" cy="1256470"/>
            </a:xfrm>
            <a:prstGeom prst="rect">
              <a:avLst/>
            </a:prstGeom>
            <a:solidFill>
              <a:srgbClr val="1F497D">
                <a:lumMod val="40000"/>
                <a:lumOff val="60000"/>
                <a:alpha val="59999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12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高档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12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住宅区 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907670" y="2216620"/>
              <a:ext cx="1053949" cy="876526"/>
            </a:xfrm>
            <a:prstGeom prst="rect">
              <a:avLst/>
            </a:prstGeom>
            <a:solidFill>
              <a:srgbClr val="1F497D">
                <a:lumMod val="40000"/>
                <a:lumOff val="60000"/>
                <a:alpha val="59999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12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</a:rPr>
                <a:t>高档住宅区 </a:t>
              </a:r>
            </a:p>
          </p:txBody>
        </p:sp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807" y="4446781"/>
              <a:ext cx="278324" cy="297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9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941" y="2584793"/>
              <a:ext cx="416463" cy="31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logo-faw-vw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583" y="2105533"/>
              <a:ext cx="371440" cy="333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73" y="4352860"/>
              <a:ext cx="299812" cy="36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512" y="3020170"/>
              <a:ext cx="201581" cy="31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73" y="4827499"/>
              <a:ext cx="318231" cy="47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u=888154368,2351072618&amp;fm=0&amp;gp=0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583" y="4587094"/>
              <a:ext cx="279348" cy="315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5"/>
            <p:cNvGrpSpPr>
              <a:grpSpLocks/>
            </p:cNvGrpSpPr>
            <p:nvPr/>
          </p:nvGrpSpPr>
          <p:grpSpPr bwMode="auto">
            <a:xfrm>
              <a:off x="740557" y="2105533"/>
              <a:ext cx="304929" cy="479260"/>
              <a:chOff x="713" y="782"/>
              <a:chExt cx="364" cy="453"/>
            </a:xfrm>
          </p:grpSpPr>
          <p:sp>
            <p:nvSpPr>
              <p:cNvPr id="25" name="AutoShape 26"/>
              <p:cNvSpPr>
                <a:spLocks noChangeArrowheads="1"/>
              </p:cNvSpPr>
              <p:nvPr/>
            </p:nvSpPr>
            <p:spPr bwMode="auto">
              <a:xfrm>
                <a:off x="713" y="782"/>
                <a:ext cx="190" cy="453"/>
              </a:xfrm>
              <a:prstGeom prst="upArrow">
                <a:avLst>
                  <a:gd name="adj1" fmla="val 50000"/>
                  <a:gd name="adj2" fmla="val 59605"/>
                </a:avLst>
              </a:prstGeom>
              <a:solidFill>
                <a:srgbClr val="1F497D">
                  <a:lumMod val="60000"/>
                  <a:lumOff val="40000"/>
                </a:srgbClr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12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宋体" panose="02010600030101010101" pitchFamily="2" charset="-122"/>
                </a:endParaRPr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849" y="887"/>
                <a:ext cx="228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512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</a:rPr>
                  <a:t>N</a:t>
                </a:r>
              </a:p>
            </p:txBody>
          </p:sp>
        </p:grpSp>
        <p:sp>
          <p:nvSpPr>
            <p:cNvPr id="27" name="矩形 26"/>
            <p:cNvSpPr/>
            <p:nvPr/>
          </p:nvSpPr>
          <p:spPr bwMode="auto">
            <a:xfrm>
              <a:off x="1978988" y="3887456"/>
              <a:ext cx="542419" cy="336078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1000" b="1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岚图</a:t>
              </a:r>
              <a:endParaRPr lang="zh-CN" altLang="en-US" sz="1000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圆角矩形标注 27"/>
            <p:cNvSpPr/>
            <p:nvPr/>
          </p:nvSpPr>
          <p:spPr bwMode="auto">
            <a:xfrm>
              <a:off x="1156806" y="3517823"/>
              <a:ext cx="1008112" cy="157227"/>
            </a:xfrm>
            <a:prstGeom prst="wedgeRoundRectCallout">
              <a:avLst>
                <a:gd name="adj1" fmla="val 74474"/>
                <a:gd name="adj2" fmla="val 201642"/>
                <a:gd name="adj3" fmla="val 16667"/>
              </a:avLst>
            </a:prstGeom>
            <a:solidFill>
              <a:srgbClr val="00B0F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eaLnBrk="1" hangingPunct="1">
                <a:buFont typeface="Arial" pitchFamily="34" charset="0"/>
                <a:buNone/>
              </a:pPr>
              <a:r>
                <a:rPr lang="zh-CN" altLang="en-US" sz="800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拟建店位置</a:t>
              </a:r>
            </a:p>
          </p:txBody>
        </p:sp>
        <p:sp>
          <p:nvSpPr>
            <p:cNvPr id="29" name="Rectangle 55"/>
            <p:cNvSpPr/>
            <p:nvPr/>
          </p:nvSpPr>
          <p:spPr>
            <a:xfrm rot="19406769">
              <a:off x="1840566" y="3259575"/>
              <a:ext cx="3082482" cy="923330"/>
            </a:xfrm>
            <a:prstGeom prst="rect">
              <a:avLst/>
            </a:prstGeom>
            <a:solidFill>
              <a:srgbClr val="C0504D">
                <a:lumMod val="75000"/>
                <a:alpha val="26000"/>
              </a:srgbClr>
            </a:solidFill>
          </p:spPr>
          <p:txBody>
            <a:bodyPr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0" i="0" u="none" strike="noStrike" kern="0" cap="none" spc="0" normalizeH="0" baseline="0" noProof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黑体" pitchFamily="49" charset="-122"/>
                  <a:ea typeface="黑体" pitchFamily="49" charset="-122"/>
                </a:rPr>
                <a:t>范例</a:t>
              </a:r>
              <a:endParaRPr kumimoji="0" lang="en-US" altLang="zh-CN" sz="5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408343" y="329634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</a:t>
            </a:r>
            <a:r>
              <a:rPr lang="en-US" altLang="zh-CN" dirty="0"/>
              <a:t>.</a:t>
            </a:r>
            <a:r>
              <a:rPr lang="zh-CN" altLang="en-US" dirty="0"/>
              <a:t>拟建店简述</a:t>
            </a:r>
          </a:p>
        </p:txBody>
      </p:sp>
    </p:spTree>
    <p:extLst>
      <p:ext uri="{BB962C8B-B14F-4D97-AF65-F5344CB8AC3E}">
        <p14:creationId xmlns:p14="http://schemas.microsoft.com/office/powerpoint/2010/main" val="32674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6" descr="拟建店平面图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96" y="1306531"/>
            <a:ext cx="11017224" cy="4426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63352" y="876151"/>
            <a:ext cx="7731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pPr marL="10575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3.3.4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拟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建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店位置平面图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（需标明具体尺寸）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8343" y="329634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拟建店简述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61276" y="5733256"/>
            <a:ext cx="7422956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其他说明</a:t>
            </a:r>
            <a:endParaRPr lang="en-US" altLang="zh-CN" sz="12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100" b="1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拟建店面积：</a:t>
            </a:r>
            <a:r>
              <a:rPr lang="zh-CN" altLang="en-US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展厅（</a:t>
            </a:r>
            <a:r>
              <a:rPr lang="en-US" altLang="zh-CN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217.4</a:t>
            </a:r>
            <a:r>
              <a:rPr lang="zh-CN" altLang="en-US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㎡ ）、展示区面积（</a:t>
            </a:r>
            <a:r>
              <a:rPr lang="en-US" altLang="zh-CN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217.4</a:t>
            </a:r>
            <a:r>
              <a:rPr lang="zh-CN" altLang="en-US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㎡ </a:t>
            </a:r>
            <a:r>
              <a:rPr lang="zh-CN" altLang="en-US" sz="1100" dirty="0" smtClean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）、售后及办公区面积（）、总面积（）；</a:t>
            </a:r>
            <a:endParaRPr lang="en-US" altLang="zh-CN" sz="1100" dirty="0">
              <a:latin typeface="微软雅黑" panose="020B0503020204020204" pitchFamily="34" charset="-122"/>
              <a:ea typeface="方正兰亭中粗黑简体" panose="0200000000000000000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100" b="1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拟建店宽度：</a:t>
            </a:r>
            <a:r>
              <a:rPr lang="zh-CN" altLang="en-US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面宽（</a:t>
            </a:r>
            <a:r>
              <a:rPr lang="en-US" altLang="zh-CN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20m</a:t>
            </a:r>
            <a:r>
              <a:rPr lang="zh-CN" altLang="en-US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）、展厅纵深（</a:t>
            </a:r>
            <a:r>
              <a:rPr lang="en-US" altLang="zh-CN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 10.87m </a:t>
            </a:r>
            <a:r>
              <a:rPr lang="zh-CN" altLang="en-US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）；</a:t>
            </a:r>
            <a:endParaRPr lang="en-US" altLang="zh-CN" sz="1100" dirty="0">
              <a:latin typeface="微软雅黑" panose="020B0503020204020204" pitchFamily="34" charset="-122"/>
              <a:ea typeface="方正兰亭中粗黑简体" panose="0200000000000000000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100" b="1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土地状况：</a:t>
            </a:r>
            <a:r>
              <a:rPr lang="zh-CN" altLang="en-US" sz="1100" dirty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自有商用</a:t>
            </a:r>
            <a:r>
              <a:rPr lang="zh-CN" altLang="en-US" sz="1100" dirty="0" smtClean="0">
                <a:latin typeface="微软雅黑" panose="020B0503020204020204" pitchFamily="34" charset="-122"/>
                <a:ea typeface="方正兰亭中粗黑简体" panose="02000000000000000000"/>
                <a:sym typeface="+mn-ea"/>
              </a:rPr>
              <a:t>地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1891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3122" y="858198"/>
            <a:ext cx="5876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3.3.6 </a:t>
            </a:r>
            <a:r>
              <a:rPr lang="zh-CN" altLang="en-US" dirty="0" smtClean="0"/>
              <a:t>拟</a:t>
            </a:r>
            <a:r>
              <a:rPr lang="zh-CN" altLang="en-US" dirty="0"/>
              <a:t>建店所在商圈竞品</a:t>
            </a:r>
            <a:r>
              <a:rPr lang="zh-CN" altLang="en-US" dirty="0" smtClean="0"/>
              <a:t>概况（</a:t>
            </a:r>
            <a:r>
              <a:rPr lang="en-US" altLang="zh-CN" dirty="0" smtClean="0"/>
              <a:t>BBA</a:t>
            </a:r>
            <a:r>
              <a:rPr lang="zh-CN" altLang="en-US" dirty="0" smtClean="0"/>
              <a:t>等高端品牌）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368393" y="1268760"/>
          <a:ext cx="11382190" cy="5227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4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607">
                <a:tc gridSpan="3"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拟建店附近竞品网点照片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3938"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（品牌一）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（品牌二）</a:t>
                      </a: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（品牌三）</a:t>
                      </a: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3938">
                <a:tc>
                  <a:txBody>
                    <a:bodyPr/>
                    <a:lstStyle/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（品牌四）</a:t>
                      </a: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（品牌五）</a:t>
                      </a: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（品牌六）</a:t>
                      </a: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08343" y="329634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</a:t>
            </a:r>
            <a:r>
              <a:rPr lang="en-US" altLang="zh-CN" dirty="0"/>
              <a:t>.</a:t>
            </a:r>
            <a:r>
              <a:rPr lang="zh-CN" altLang="en-US" dirty="0"/>
              <a:t>拟建店简述</a:t>
            </a:r>
          </a:p>
        </p:txBody>
      </p:sp>
      <p:pic>
        <p:nvPicPr>
          <p:cNvPr id="6" name="图片 5" descr="C:\Users\ADMINI~1\AppData\Local\Temp\WeChat Files\1582601166010081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670" y="1740535"/>
            <a:ext cx="37236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C:\Users\ADMINI~1\AppData\Local\Temp\WeChat Files\626491403043125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4020" y="1772920"/>
            <a:ext cx="3577590" cy="22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C:\Users\ADMINI~1\AppData\Local\Temp\WeChat Files\1239128455625161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0370" y="1772920"/>
            <a:ext cx="3429000" cy="225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C:\Users\ADMINI~1\AppData\Local\Temp\WeChat Files\1262421994386747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305" y="4257675"/>
            <a:ext cx="3749675" cy="209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1805" y="4257675"/>
            <a:ext cx="3630295" cy="211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https://dealer2.autoimg.cn/dealerdfs/g15/M0D/B3/47/autohomedealer__wKjByFYjYdyAXaXyAAva-ERPf743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2760" y="4257675"/>
            <a:ext cx="3543935" cy="2117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911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3122" y="858198"/>
            <a:ext cx="5876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3.3.7 </a:t>
            </a:r>
            <a:r>
              <a:rPr lang="zh-CN" altLang="en-US" dirty="0" smtClean="0"/>
              <a:t>拟</a:t>
            </a:r>
            <a:r>
              <a:rPr lang="zh-CN" altLang="en-US" dirty="0"/>
              <a:t>建店所在商圈竞品</a:t>
            </a:r>
            <a:r>
              <a:rPr lang="zh-CN" altLang="en-US" dirty="0" smtClean="0"/>
              <a:t>概况（蔚小理等新能源品牌）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368393" y="1268760"/>
          <a:ext cx="11382190" cy="5227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4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607">
                <a:tc gridSpan="3"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拟建店附近竞品网点照片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3938"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（品牌一）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（品牌二）</a:t>
                      </a: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（品牌三）</a:t>
                      </a: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3938">
                <a:tc>
                  <a:txBody>
                    <a:bodyPr/>
                    <a:lstStyle/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（品牌四）</a:t>
                      </a: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（品牌五）</a:t>
                      </a: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（品牌六）</a:t>
                      </a:r>
                    </a:p>
                    <a:p>
                      <a:pPr marL="0" marR="0" indent="0" algn="l" defTabSz="6220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08343" y="329634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</a:t>
            </a:r>
            <a:r>
              <a:rPr lang="en-US" altLang="zh-CN" dirty="0"/>
              <a:t>.</a:t>
            </a:r>
            <a:r>
              <a:rPr lang="zh-CN" altLang="en-US" dirty="0"/>
              <a:t>拟建店简述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94" y="1763778"/>
            <a:ext cx="3415030" cy="22104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399" y="1749808"/>
            <a:ext cx="3493770" cy="2238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639" y="1763778"/>
            <a:ext cx="3383915" cy="22205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04" y="4212338"/>
            <a:ext cx="3460115" cy="21812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654" y="4212338"/>
            <a:ext cx="3483610" cy="21805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624" y="4212973"/>
            <a:ext cx="3352165" cy="21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8599" y="843314"/>
            <a:ext cx="535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pPr marL="10575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3.3.8 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拟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建店场地外部及内部图片</a:t>
            </a:r>
          </a:p>
        </p:txBody>
      </p:sp>
      <p:sp>
        <p:nvSpPr>
          <p:cNvPr id="4" name="Rectangle 144"/>
          <p:cNvSpPr>
            <a:spLocks noChangeArrowheads="1"/>
          </p:cNvSpPr>
          <p:nvPr/>
        </p:nvSpPr>
        <p:spPr bwMode="auto">
          <a:xfrm>
            <a:off x="339834" y="3772533"/>
            <a:ext cx="1651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康金刚黑"/>
              <a:ea typeface="华康金刚黑"/>
              <a:cs typeface="+mn-c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788714"/>
              </p:ext>
            </p:extLst>
          </p:nvPr>
        </p:nvGraphicFramePr>
        <p:xfrm>
          <a:off x="384899" y="1217404"/>
          <a:ext cx="10967683" cy="2715558"/>
        </p:xfrm>
        <a:graphic>
          <a:graphicData uri="http://schemas.openxmlformats.org/drawingml/2006/table">
            <a:tbl>
              <a:tblPr firstRow="1" bandRow="1"/>
              <a:tblGrid>
                <a:gridCol w="760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6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86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正面全景照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请按示意图以下要求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提供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场地相片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（粘贴在示意图上即可）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075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33068"/>
              </p:ext>
            </p:extLst>
          </p:nvPr>
        </p:nvGraphicFramePr>
        <p:xfrm>
          <a:off x="401255" y="3987171"/>
          <a:ext cx="10967683" cy="2754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6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701">
                <a:tc rowSpan="2"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正对面全景照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整体建筑，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请按示意图以下要求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提供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场地相片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（粘贴在示意图上即可）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49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408343" y="329634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拟建店简述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1559154"/>
            <a:ext cx="8277225" cy="23647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5693" y="1406785"/>
            <a:ext cx="2179974" cy="829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635405"/>
              </p:ext>
            </p:extLst>
          </p:nvPr>
        </p:nvGraphicFramePr>
        <p:xfrm>
          <a:off x="438364" y="1556792"/>
          <a:ext cx="5801652" cy="4382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9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8247">
                <a:tc rowSpan="2"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右侧</a:t>
                      </a:r>
                      <a:r>
                        <a:rPr lang="en-US" altLang="zh-CN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45</a:t>
                      </a:r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度全貌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请按示意图以下要求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提供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场地相片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（粘贴在示意图上即可）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22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698466"/>
              </p:ext>
            </p:extLst>
          </p:nvPr>
        </p:nvGraphicFramePr>
        <p:xfrm>
          <a:off x="6299737" y="1556792"/>
          <a:ext cx="5654697" cy="4382476"/>
        </p:xfrm>
        <a:graphic>
          <a:graphicData uri="http://schemas.openxmlformats.org/drawingml/2006/table">
            <a:tbl>
              <a:tblPr firstRow="1" bandRow="1"/>
              <a:tblGrid>
                <a:gridCol w="41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4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824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左侧</a:t>
                      </a:r>
                      <a:r>
                        <a:rPr lang="en-US" altLang="zh-CN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45</a:t>
                      </a:r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度全貌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请按示意图以下要求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提供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场地相片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（粘贴在示意图上即可）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22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08343" y="329634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拟建店简述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8599" y="1081459"/>
            <a:ext cx="535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pPr marL="10575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3.3.8 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拟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建店场地外部及内部图片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11DC6D7-3F37-A94E-966E-0D34F9AE4E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09" y="2098708"/>
            <a:ext cx="5049796" cy="33647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5AEDB8-3C49-434B-B63A-BED5869BE1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092" y="2251063"/>
            <a:ext cx="4899254" cy="326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826" y="1700808"/>
            <a:ext cx="7147382" cy="2235582"/>
          </a:xfrm>
        </p:spPr>
        <p:txBody>
          <a:bodyPr/>
          <a:lstStyle/>
          <a:p>
            <a:r>
              <a:rPr lang="zh-CN" altLang="en-US" b="1" dirty="0" smtClean="0">
                <a:latin typeface="+mj-ea"/>
                <a:ea typeface="+mj-ea"/>
              </a:rPr>
              <a:t>一</a:t>
            </a:r>
            <a:r>
              <a:rPr lang="en-US" altLang="zh-CN" b="1" dirty="0" smtClean="0">
                <a:latin typeface="+mj-ea"/>
                <a:ea typeface="+mj-ea"/>
              </a:rPr>
              <a:t>.</a:t>
            </a:r>
            <a:r>
              <a:rPr lang="zh-CN" altLang="en-US" b="1" dirty="0" smtClean="0">
                <a:latin typeface="+mj-ea"/>
                <a:ea typeface="+mj-ea"/>
              </a:rPr>
              <a:t>申请公司基本信息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43366" y="2706047"/>
            <a:ext cx="6096000" cy="2936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 indent="-360000">
              <a:lnSpc>
                <a:spcPct val="110000"/>
              </a:lnSpc>
              <a:buFont typeface="+mj-lt"/>
              <a:buAutoNum type="arabicPeriod"/>
            </a:pPr>
            <a:r>
              <a:rPr lang="zh-CN" altLang="en-US" dirty="0" smtClean="0">
                <a:latin typeface="+mj-ea"/>
              </a:rPr>
              <a:t>申请人</a:t>
            </a:r>
            <a:r>
              <a:rPr lang="zh-CN" altLang="en-US" dirty="0">
                <a:latin typeface="+mj-ea"/>
              </a:rPr>
              <a:t>及公司简介</a:t>
            </a:r>
            <a:endParaRPr lang="en-US" altLang="zh-CN" dirty="0">
              <a:latin typeface="+mj-ea"/>
            </a:endParaRPr>
          </a:p>
          <a:p>
            <a:pPr marL="360000" indent="-360000">
              <a:lnSpc>
                <a:spcPct val="110000"/>
              </a:lnSpc>
              <a:buFont typeface="+mj-lt"/>
              <a:buAutoNum type="arabicPeriod"/>
            </a:pPr>
            <a:r>
              <a:rPr lang="zh-CN" altLang="en-US" dirty="0" smtClean="0">
                <a:latin typeface="+mj-ea"/>
              </a:rPr>
              <a:t>投资人信息</a:t>
            </a:r>
            <a:endParaRPr lang="en-US" altLang="zh-CN" dirty="0" smtClean="0">
              <a:latin typeface="+mj-ea"/>
            </a:endParaRPr>
          </a:p>
          <a:p>
            <a:pPr marL="360000" indent="-360000">
              <a:lnSpc>
                <a:spcPct val="110000"/>
              </a:lnSpc>
              <a:buFont typeface="+mj-lt"/>
              <a:buAutoNum type="arabicPeriod"/>
            </a:pPr>
            <a:r>
              <a:rPr lang="zh-CN" altLang="en-US" dirty="0" smtClean="0">
                <a:latin typeface="+mj-ea"/>
              </a:rPr>
              <a:t>申请城市已</a:t>
            </a:r>
            <a:r>
              <a:rPr lang="zh-CN" altLang="en-US" dirty="0">
                <a:latin typeface="+mj-ea"/>
              </a:rPr>
              <a:t>营业</a:t>
            </a:r>
            <a:r>
              <a:rPr lang="zh-CN" altLang="en-US" dirty="0" smtClean="0">
                <a:latin typeface="+mj-ea"/>
              </a:rPr>
              <a:t>网点</a:t>
            </a:r>
            <a:r>
              <a:rPr lang="zh-CN" altLang="en-US" dirty="0">
                <a:latin typeface="+mj-ea"/>
              </a:rPr>
              <a:t>经营状况</a:t>
            </a:r>
            <a:endParaRPr lang="en-US" altLang="zh-CN" dirty="0">
              <a:latin typeface="+mj-ea"/>
            </a:endParaRPr>
          </a:p>
          <a:p>
            <a:pPr marL="360000" indent="-360000">
              <a:lnSpc>
                <a:spcPct val="110000"/>
              </a:lnSpc>
              <a:buFont typeface="+mj-lt"/>
              <a:buAutoNum type="arabicPeriod"/>
            </a:pPr>
            <a:r>
              <a:rPr lang="zh-CN" altLang="en-US" dirty="0" smtClean="0">
                <a:latin typeface="+mj-ea"/>
              </a:rPr>
              <a:t>公司</a:t>
            </a:r>
            <a:r>
              <a:rPr lang="zh-CN" altLang="en-US" dirty="0">
                <a:latin typeface="+mj-ea"/>
              </a:rPr>
              <a:t>其他产业情况</a:t>
            </a:r>
            <a:endParaRPr lang="en-US" altLang="zh-CN" dirty="0">
              <a:latin typeface="+mj-ea"/>
            </a:endParaRPr>
          </a:p>
          <a:p>
            <a:pPr marL="360000" indent="-360000">
              <a:lnSpc>
                <a:spcPct val="110000"/>
              </a:lnSpc>
              <a:buFont typeface="+mj-lt"/>
              <a:buAutoNum type="arabicPeriod"/>
            </a:pPr>
            <a:r>
              <a:rPr lang="zh-CN" altLang="en-US" dirty="0" smtClean="0">
                <a:latin typeface="+mj-ea"/>
              </a:rPr>
              <a:t>财务</a:t>
            </a:r>
            <a:r>
              <a:rPr lang="zh-CN" altLang="en-US" dirty="0">
                <a:latin typeface="+mj-ea"/>
              </a:rPr>
              <a:t>调查表</a:t>
            </a:r>
            <a:endParaRPr lang="en-US" altLang="zh-CN" dirty="0">
              <a:latin typeface="+mj-ea"/>
            </a:endParaRPr>
          </a:p>
          <a:p>
            <a:pPr marL="360000" indent="-360000">
              <a:lnSpc>
                <a:spcPct val="110000"/>
              </a:lnSpc>
              <a:buFont typeface="+mj-lt"/>
              <a:buAutoNum type="arabicPeriod"/>
            </a:pPr>
            <a:r>
              <a:rPr lang="zh-CN" altLang="en-US" dirty="0" smtClean="0">
                <a:latin typeface="+mj-ea"/>
              </a:rPr>
              <a:t>资</a:t>
            </a:r>
            <a:r>
              <a:rPr lang="zh-CN" altLang="en-US" dirty="0">
                <a:latin typeface="+mj-ea"/>
              </a:rPr>
              <a:t>信状况</a:t>
            </a:r>
            <a:endParaRPr lang="en-US" altLang="zh-CN" dirty="0">
              <a:latin typeface="+mj-ea"/>
            </a:endParaRPr>
          </a:p>
          <a:p>
            <a:pPr marL="360000" indent="-360000">
              <a:lnSpc>
                <a:spcPct val="110000"/>
              </a:lnSpc>
              <a:buFont typeface="+mj-lt"/>
              <a:buAutoNum type="arabicPeriod"/>
            </a:pPr>
            <a:r>
              <a:rPr lang="zh-CN" altLang="en-US" dirty="0" smtClean="0">
                <a:latin typeface="+mj-ea"/>
              </a:rPr>
              <a:t>集团经营品牌年度荣誉</a:t>
            </a:r>
            <a:endParaRPr lang="en-US" altLang="zh-CN" dirty="0" smtClean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193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046076"/>
              </p:ext>
            </p:extLst>
          </p:nvPr>
        </p:nvGraphicFramePr>
        <p:xfrm>
          <a:off x="360587" y="1626311"/>
          <a:ext cx="5735413" cy="4250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7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049">
                <a:tc rowSpan="2"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店面左侧全貌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整体建筑，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请按示意图以下要求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提供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场地相片</a:t>
                      </a:r>
                      <a:r>
                        <a:rPr lang="zh-CN" alt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（粘贴在示意图上即可）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491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200008"/>
              </p:ext>
            </p:extLst>
          </p:nvPr>
        </p:nvGraphicFramePr>
        <p:xfrm>
          <a:off x="6200466" y="1626310"/>
          <a:ext cx="5848099" cy="4250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2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049">
                <a:tc rowSpan="2"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店面右侧全貌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整体建筑，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请按示意图以下要求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提供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场地相片</a:t>
                      </a:r>
                      <a:r>
                        <a:rPr lang="zh-CN" altLang="en-US" sz="12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（粘贴在示意图上即可）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491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408343" y="329634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拟建店简述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8599" y="1215160"/>
            <a:ext cx="535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pPr marL="10575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3.3.8 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拟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建店场地外部及内部图片</a:t>
            </a:r>
          </a:p>
        </p:txBody>
      </p:sp>
      <p:pic>
        <p:nvPicPr>
          <p:cNvPr id="7" name="图片 6" descr="10e9214fefbcd8218d66a674fee93c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307709"/>
            <a:ext cx="5212472" cy="3353951"/>
          </a:xfrm>
          <a:prstGeom prst="rect">
            <a:avLst/>
          </a:prstGeom>
        </p:spPr>
      </p:pic>
      <p:pic>
        <p:nvPicPr>
          <p:cNvPr id="8" name="图片 7" descr="微信图片_2022041010493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2307709"/>
            <a:ext cx="4896544" cy="33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817671"/>
              </p:ext>
            </p:extLst>
          </p:nvPr>
        </p:nvGraphicFramePr>
        <p:xfrm>
          <a:off x="367552" y="1700808"/>
          <a:ext cx="5728448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1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44">
                <a:tc rowSpan="2"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店面道路左侧品牌照片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请按示意图以下要求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提供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场地相片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（粘贴在示意图上即可）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39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340490"/>
              </p:ext>
            </p:extLst>
          </p:nvPr>
        </p:nvGraphicFramePr>
        <p:xfrm>
          <a:off x="6151534" y="1700808"/>
          <a:ext cx="5937372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43">
                <a:tc rowSpan="2"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店面道路右侧品牌照片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请按示意图以下要求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提供</a:t>
                      </a:r>
                      <a:r>
                        <a:rPr lang="zh-CN" altLang="zh-CN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场地相片</a:t>
                      </a: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effectLst/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  <a:cs typeface="+mn-cs"/>
                        </a:rPr>
                        <a:t>（粘贴在示意图上即可）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39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08343" y="329634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拟建店简述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8599" y="1317488"/>
            <a:ext cx="535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pPr marL="10575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3.3.8 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拟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建店场地外部及内部图片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070B6C7-7755-2944-A427-6BA6B2995D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2439271"/>
            <a:ext cx="4968552" cy="27948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5766FE5-9B7B-964E-ADDE-8E775C81A6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880" y="2439271"/>
            <a:ext cx="5138246" cy="279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896201"/>
              </p:ext>
            </p:extLst>
          </p:nvPr>
        </p:nvGraphicFramePr>
        <p:xfrm>
          <a:off x="342562" y="1330472"/>
          <a:ext cx="11382190" cy="5033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4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492">
                <a:tc gridSpan="3"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展厅及售后内部照片（如为新建店本页无需填写）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277"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277"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17971" y="1741964"/>
            <a:ext cx="2952328" cy="213677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rgbClr val="000000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t>展厅内部拍摄角度示意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35565" y="3485944"/>
            <a:ext cx="358633" cy="312186"/>
            <a:chOff x="450250" y="3528628"/>
            <a:chExt cx="358633" cy="312186"/>
          </a:xfrm>
        </p:grpSpPr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 rot="3000000">
              <a:off x="603060" y="3501236"/>
              <a:ext cx="178431" cy="23321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 rot="3000000">
              <a:off x="446414" y="3666219"/>
              <a:ext cx="178431" cy="17075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</p:grpSp>
      <p:cxnSp>
        <p:nvCxnSpPr>
          <p:cNvPr id="8" name="AutoShape 5"/>
          <p:cNvCxnSpPr>
            <a:cxnSpLocks noChangeShapeType="1"/>
          </p:cNvCxnSpPr>
          <p:nvPr/>
        </p:nvCxnSpPr>
        <p:spPr bwMode="auto">
          <a:xfrm flipH="1">
            <a:off x="1256642" y="3431862"/>
            <a:ext cx="1086736" cy="143297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5"/>
          <p:cNvCxnSpPr>
            <a:cxnSpLocks noChangeShapeType="1"/>
          </p:cNvCxnSpPr>
          <p:nvPr/>
        </p:nvCxnSpPr>
        <p:spPr bwMode="auto">
          <a:xfrm flipH="1">
            <a:off x="1103286" y="2179427"/>
            <a:ext cx="120978" cy="1211359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13743" y="3667497"/>
            <a:ext cx="5000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相机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康金刚黑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557493" y="1757739"/>
            <a:ext cx="2952328" cy="213677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rgbClr val="000000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t>展厅内部拍摄角度示意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079891" y="3536252"/>
            <a:ext cx="356241" cy="314937"/>
            <a:chOff x="6109133" y="3563161"/>
            <a:chExt cx="356241" cy="314937"/>
          </a:xfrm>
        </p:grpSpPr>
        <p:sp>
          <p:nvSpPr>
            <p:cNvPr id="13" name="AutoShape 3"/>
            <p:cNvSpPr>
              <a:spLocks noChangeArrowheads="1"/>
            </p:cNvSpPr>
            <p:nvPr/>
          </p:nvSpPr>
          <p:spPr bwMode="auto">
            <a:xfrm rot="18720000">
              <a:off x="6136525" y="3535769"/>
              <a:ext cx="178431" cy="23321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 rot="18720000">
              <a:off x="6290779" y="3703503"/>
              <a:ext cx="178431" cy="17075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</p:grpSp>
      <p:cxnSp>
        <p:nvCxnSpPr>
          <p:cNvPr id="15" name="AutoShape 5"/>
          <p:cNvCxnSpPr>
            <a:cxnSpLocks noChangeShapeType="1"/>
          </p:cNvCxnSpPr>
          <p:nvPr/>
        </p:nvCxnSpPr>
        <p:spPr bwMode="auto">
          <a:xfrm flipH="1">
            <a:off x="5940177" y="3618676"/>
            <a:ext cx="1086736" cy="143297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5"/>
          <p:cNvCxnSpPr>
            <a:cxnSpLocks noChangeShapeType="1"/>
          </p:cNvCxnSpPr>
          <p:nvPr/>
        </p:nvCxnSpPr>
        <p:spPr bwMode="auto">
          <a:xfrm>
            <a:off x="6632006" y="2261795"/>
            <a:ext cx="535111" cy="1219346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800113" y="3650550"/>
            <a:ext cx="5000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相机</a:t>
            </a: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康金刚黑"/>
              <a:cs typeface="+mn-cs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8424507" y="1767422"/>
            <a:ext cx="2952328" cy="2136775"/>
          </a:xfrm>
          <a:prstGeom prst="rect">
            <a:avLst/>
          </a:prstGeom>
          <a:solidFill>
            <a:srgbClr val="E5E5E5"/>
          </a:solidFill>
          <a:ln w="12700">
            <a:solidFill>
              <a:srgbClr val="000000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t>展厅内部拍摄角度示意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879591" y="3369301"/>
            <a:ext cx="180203" cy="407961"/>
            <a:chOff x="1867962" y="5957270"/>
            <a:chExt cx="180203" cy="407961"/>
          </a:xfrm>
        </p:grpSpPr>
        <p:sp>
          <p:nvSpPr>
            <p:cNvPr id="20" name="AutoShape 3"/>
            <p:cNvSpPr>
              <a:spLocks noChangeArrowheads="1"/>
            </p:cNvSpPr>
            <p:nvPr/>
          </p:nvSpPr>
          <p:spPr bwMode="auto">
            <a:xfrm>
              <a:off x="1867962" y="5957270"/>
              <a:ext cx="178431" cy="23321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1869734" y="6194472"/>
              <a:ext cx="178431" cy="17075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</p:grpSp>
      <p:cxnSp>
        <p:nvCxnSpPr>
          <p:cNvPr id="22" name="AutoShape 5"/>
          <p:cNvCxnSpPr>
            <a:cxnSpLocks noChangeShapeType="1"/>
          </p:cNvCxnSpPr>
          <p:nvPr/>
        </p:nvCxnSpPr>
        <p:spPr bwMode="auto">
          <a:xfrm flipH="1">
            <a:off x="10058023" y="2185008"/>
            <a:ext cx="878550" cy="1180306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5"/>
          <p:cNvCxnSpPr>
            <a:cxnSpLocks noChangeShapeType="1"/>
          </p:cNvCxnSpPr>
          <p:nvPr/>
        </p:nvCxnSpPr>
        <p:spPr bwMode="auto">
          <a:xfrm>
            <a:off x="9180776" y="2293023"/>
            <a:ext cx="698815" cy="1030409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9530183" y="3540983"/>
            <a:ext cx="5000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相机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康金刚黑"/>
              <a:cs typeface="+mn-cs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701450" y="4015103"/>
            <a:ext cx="2952328" cy="2136775"/>
          </a:xfrm>
          <a:prstGeom prst="rect">
            <a:avLst/>
          </a:prstGeom>
          <a:solidFill>
            <a:srgbClr val="B8B9B8"/>
          </a:solidFill>
          <a:ln w="12700">
            <a:solidFill>
              <a:srgbClr val="000000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t>车间</a:t>
            </a: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t>内部拍摄角度示意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47984" y="5667077"/>
            <a:ext cx="358633" cy="312186"/>
            <a:chOff x="3700398" y="6007365"/>
            <a:chExt cx="358633" cy="312186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 rot="3000000">
              <a:off x="3853208" y="5979973"/>
              <a:ext cx="178431" cy="23321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 rot="3000000">
              <a:off x="3696562" y="6144956"/>
              <a:ext cx="178431" cy="17075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</p:grpSp>
      <p:cxnSp>
        <p:nvCxnSpPr>
          <p:cNvPr id="29" name="AutoShape 5"/>
          <p:cNvCxnSpPr>
            <a:cxnSpLocks noChangeShapeType="1"/>
          </p:cNvCxnSpPr>
          <p:nvPr/>
        </p:nvCxnSpPr>
        <p:spPr bwMode="auto">
          <a:xfrm flipH="1">
            <a:off x="1269061" y="5612995"/>
            <a:ext cx="1086736" cy="143297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5"/>
          <p:cNvCxnSpPr>
            <a:cxnSpLocks noChangeShapeType="1"/>
          </p:cNvCxnSpPr>
          <p:nvPr/>
        </p:nvCxnSpPr>
        <p:spPr bwMode="auto">
          <a:xfrm flipH="1">
            <a:off x="1115705" y="4360560"/>
            <a:ext cx="120978" cy="1211359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1047969" y="5848630"/>
            <a:ext cx="5000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相机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康金刚黑"/>
              <a:cs typeface="+mn-cs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4521571" y="4068400"/>
            <a:ext cx="2952328" cy="2136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000000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t>车间</a:t>
            </a: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t>内部拍摄角度示意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043969" y="5846913"/>
            <a:ext cx="356241" cy="314937"/>
            <a:chOff x="6086635" y="8686831"/>
            <a:chExt cx="356241" cy="314937"/>
          </a:xfrm>
        </p:grpSpPr>
        <p:sp>
          <p:nvSpPr>
            <p:cNvPr id="34" name="AutoShape 3"/>
            <p:cNvSpPr>
              <a:spLocks noChangeArrowheads="1"/>
            </p:cNvSpPr>
            <p:nvPr/>
          </p:nvSpPr>
          <p:spPr bwMode="auto">
            <a:xfrm rot="18720000">
              <a:off x="6114027" y="8659439"/>
              <a:ext cx="178431" cy="23321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  <p:sp>
          <p:nvSpPr>
            <p:cNvPr id="35" name="Rectangle 4"/>
            <p:cNvSpPr>
              <a:spLocks noChangeArrowheads="1"/>
            </p:cNvSpPr>
            <p:nvPr/>
          </p:nvSpPr>
          <p:spPr bwMode="auto">
            <a:xfrm rot="18720000">
              <a:off x="6268281" y="8827173"/>
              <a:ext cx="178431" cy="17075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</p:grpSp>
      <p:cxnSp>
        <p:nvCxnSpPr>
          <p:cNvPr id="36" name="AutoShape 5"/>
          <p:cNvCxnSpPr>
            <a:cxnSpLocks noChangeShapeType="1"/>
          </p:cNvCxnSpPr>
          <p:nvPr/>
        </p:nvCxnSpPr>
        <p:spPr bwMode="auto">
          <a:xfrm flipH="1">
            <a:off x="5904255" y="5929337"/>
            <a:ext cx="1086736" cy="143297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5"/>
          <p:cNvCxnSpPr>
            <a:cxnSpLocks noChangeShapeType="1"/>
          </p:cNvCxnSpPr>
          <p:nvPr/>
        </p:nvCxnSpPr>
        <p:spPr bwMode="auto">
          <a:xfrm>
            <a:off x="6596084" y="4572456"/>
            <a:ext cx="535111" cy="1219346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6764191" y="5961211"/>
            <a:ext cx="500063" cy="4095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相机</a:t>
            </a: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康金刚黑"/>
              <a:cs typeface="+mn-cs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03427" y="4068400"/>
            <a:ext cx="2952328" cy="2136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000000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t>车间</a:t>
            </a: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rPr>
              <a:t>内部拍摄角度示意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华康金刚黑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858511" y="5670279"/>
            <a:ext cx="180203" cy="407961"/>
            <a:chOff x="1848497" y="8528013"/>
            <a:chExt cx="180203" cy="407961"/>
          </a:xfrm>
        </p:grpSpPr>
        <p:sp>
          <p:nvSpPr>
            <p:cNvPr id="41" name="AutoShape 3"/>
            <p:cNvSpPr>
              <a:spLocks noChangeArrowheads="1"/>
            </p:cNvSpPr>
            <p:nvPr/>
          </p:nvSpPr>
          <p:spPr bwMode="auto">
            <a:xfrm>
              <a:off x="1848497" y="8528013"/>
              <a:ext cx="178431" cy="233215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  <p:sp>
          <p:nvSpPr>
            <p:cNvPr id="42" name="Rectangle 4"/>
            <p:cNvSpPr>
              <a:spLocks noChangeArrowheads="1"/>
            </p:cNvSpPr>
            <p:nvPr/>
          </p:nvSpPr>
          <p:spPr bwMode="auto">
            <a:xfrm>
              <a:off x="1850269" y="8765215"/>
              <a:ext cx="178431" cy="17075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华康金刚黑"/>
                <a:cs typeface="+mn-cs"/>
              </a:endParaRPr>
            </a:p>
          </p:txBody>
        </p:sp>
      </p:grpSp>
      <p:cxnSp>
        <p:nvCxnSpPr>
          <p:cNvPr id="43" name="AutoShape 5"/>
          <p:cNvCxnSpPr>
            <a:cxnSpLocks noChangeShapeType="1"/>
          </p:cNvCxnSpPr>
          <p:nvPr/>
        </p:nvCxnSpPr>
        <p:spPr bwMode="auto">
          <a:xfrm flipH="1">
            <a:off x="10036943" y="4485986"/>
            <a:ext cx="878550" cy="1180306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5"/>
          <p:cNvCxnSpPr>
            <a:cxnSpLocks noChangeShapeType="1"/>
          </p:cNvCxnSpPr>
          <p:nvPr/>
        </p:nvCxnSpPr>
        <p:spPr bwMode="auto">
          <a:xfrm>
            <a:off x="9159696" y="4594001"/>
            <a:ext cx="698815" cy="1030409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9509103" y="5841961"/>
            <a:ext cx="5000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相机</a:t>
            </a:r>
            <a:endParaRPr kumimoji="0" lang="zh-CN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康金刚黑"/>
              <a:cs typeface="+mn-cs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71194" y="271638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拟建店简述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141638" y="940476"/>
            <a:ext cx="535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pPr marL="10575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3.3.8 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拟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建店场地外部及内部图片</a:t>
            </a:r>
          </a:p>
        </p:txBody>
      </p:sp>
    </p:spTree>
    <p:extLst>
      <p:ext uri="{BB962C8B-B14F-4D97-AF65-F5344CB8AC3E}">
        <p14:creationId xmlns:p14="http://schemas.microsoft.com/office/powerpoint/2010/main" val="33955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983866"/>
              </p:ext>
            </p:extLst>
          </p:nvPr>
        </p:nvGraphicFramePr>
        <p:xfrm>
          <a:off x="405102" y="1305954"/>
          <a:ext cx="11523548" cy="5033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887">
                  <a:extLst>
                    <a:ext uri="{9D8B030D-6E8A-4147-A177-3AD203B41FA5}">
                      <a16:colId xmlns:a16="http://schemas.microsoft.com/office/drawing/2014/main" val="3348606162"/>
                    </a:ext>
                  </a:extLst>
                </a:gridCol>
                <a:gridCol w="2880887">
                  <a:extLst>
                    <a:ext uri="{9D8B030D-6E8A-4147-A177-3AD203B41FA5}">
                      <a16:colId xmlns:a16="http://schemas.microsoft.com/office/drawing/2014/main" val="3022582835"/>
                    </a:ext>
                  </a:extLst>
                </a:gridCol>
                <a:gridCol w="2880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492">
                <a:tc gridSpan="4">
                  <a:txBody>
                    <a:bodyPr/>
                    <a:lstStyle/>
                    <a:p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华康金刚黑 Light" panose="020B0300000000000000" pitchFamily="34" charset="-122"/>
                          <a:ea typeface="华康金刚黑 Light" panose="020B0300000000000000" pitchFamily="34" charset="-122"/>
                        </a:rPr>
                        <a:t>拟建店场地文件（产权证明、购买合同、租赁合同或意向合同）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华康金刚黑 Light" panose="020B0300000000000000" pitchFamily="34" charset="-122"/>
                        <a:ea typeface="华康金刚黑 Light" panose="020B0300000000000000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2554"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Title 1"/>
          <p:cNvSpPr txBox="1">
            <a:spLocks/>
          </p:cNvSpPr>
          <p:nvPr/>
        </p:nvSpPr>
        <p:spPr>
          <a:xfrm>
            <a:off x="371194" y="271638"/>
            <a:ext cx="6695769" cy="5484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j-cs"/>
              </a:rPr>
              <a:t>拟建店简述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228599" y="843314"/>
            <a:ext cx="535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pPr marL="10575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3.3.9 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拟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建店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金刚黑"/>
                <a:ea typeface="华康金刚黑"/>
                <a:cs typeface="+mn-cs"/>
              </a:rPr>
              <a:t>场地证明文件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金刚黑"/>
              <a:ea typeface="华康金刚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1844824"/>
            <a:ext cx="6695769" cy="792088"/>
          </a:xfrm>
        </p:spPr>
        <p:txBody>
          <a:bodyPr wrap="square"/>
          <a:lstStyle/>
          <a:p>
            <a:r>
              <a:rPr lang="zh-CN" altLang="en-US" b="1" dirty="0">
                <a:latin typeface="+mj-ea"/>
                <a:ea typeface="+mj-ea"/>
              </a:rPr>
              <a:t>四</a:t>
            </a:r>
            <a:r>
              <a:rPr lang="en-US" altLang="zh-CN" b="1" dirty="0" smtClean="0">
                <a:latin typeface="+mj-ea"/>
                <a:ea typeface="+mj-ea"/>
              </a:rPr>
              <a:t>.</a:t>
            </a:r>
            <a:r>
              <a:rPr lang="zh-CN" altLang="en-US" b="1" dirty="0" smtClean="0">
                <a:latin typeface="+mj-ea"/>
                <a:ea typeface="+mj-ea"/>
              </a:rPr>
              <a:t>经营思路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4367" y="3140968"/>
            <a:ext cx="4392488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+mj-ea"/>
                <a:ea typeface="+mj-ea"/>
              </a:rPr>
              <a:t>团队配备</a:t>
            </a:r>
            <a:endParaRPr lang="en-US" altLang="zh-CN" sz="16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+mj-ea"/>
                <a:ea typeface="+mj-ea"/>
              </a:rPr>
              <a:t>销量及</a:t>
            </a:r>
            <a:r>
              <a:rPr lang="en-US" altLang="zh-CN" sz="1600" dirty="0" smtClean="0">
                <a:latin typeface="+mj-ea"/>
                <a:ea typeface="+mj-ea"/>
              </a:rPr>
              <a:t>ROI</a:t>
            </a:r>
            <a:r>
              <a:rPr lang="zh-CN" altLang="en-US" sz="1600" dirty="0" smtClean="0">
                <a:latin typeface="+mj-ea"/>
                <a:ea typeface="+mj-ea"/>
              </a:rPr>
              <a:t>测算</a:t>
            </a:r>
            <a:endParaRPr lang="en-US" altLang="zh-CN" sz="16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+mj-ea"/>
                <a:ea typeface="+mj-ea"/>
              </a:rPr>
              <a:t>开拓方案</a:t>
            </a:r>
            <a:endParaRPr lang="en-US" altLang="zh-CN" sz="16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+mj-ea"/>
                <a:ea typeface="+mj-ea"/>
              </a:rPr>
              <a:t>保客营销</a:t>
            </a:r>
            <a:endParaRPr lang="en-US" altLang="zh-CN" sz="16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+mj-ea"/>
                <a:ea typeface="+mj-ea"/>
              </a:rPr>
              <a:t>市场营销</a:t>
            </a:r>
            <a:endParaRPr lang="en-US" altLang="zh-CN" sz="16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endParaRPr lang="en-US" altLang="zh-CN" sz="1600" dirty="0" smtClean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endParaRPr lang="en-US" altLang="zh-CN" sz="16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933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5360" y="325670"/>
            <a:ext cx="6695769" cy="50405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四</a:t>
            </a:r>
            <a:r>
              <a:rPr lang="en-US" altLang="zh-CN" dirty="0" smtClean="0"/>
              <a:t>.</a:t>
            </a:r>
            <a:r>
              <a:rPr lang="zh-CN" altLang="en-US" dirty="0" smtClean="0"/>
              <a:t>经营思路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3636888"/>
              </p:ext>
            </p:extLst>
          </p:nvPr>
        </p:nvGraphicFramePr>
        <p:xfrm>
          <a:off x="437515" y="1412739"/>
          <a:ext cx="11516357" cy="2514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9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95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95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95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49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319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项目名称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核心岗位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姓名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到岗时间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汽车行业经验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品牌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个人业绩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431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全功能用户中心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XXXX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用户中心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5431">
                <a:tc vMerge="1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XXXX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用户中心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00" b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91344" y="971727"/>
            <a:ext cx="96638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 defTabSz="609555"/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4.1 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团队配备</a:t>
            </a:r>
            <a:endParaRPr lang="zh-CN" altLang="en-US" sz="1600" b="1" dirty="0"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5360" y="325670"/>
            <a:ext cx="6695769" cy="50405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四</a:t>
            </a:r>
            <a:r>
              <a:rPr lang="en-US" altLang="zh-CN" dirty="0" smtClean="0"/>
              <a:t>.</a:t>
            </a:r>
            <a:r>
              <a:rPr lang="zh-CN" altLang="en-US" dirty="0" smtClean="0"/>
              <a:t>经营思路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7343617"/>
              </p:ext>
            </p:extLst>
          </p:nvPr>
        </p:nvGraphicFramePr>
        <p:xfrm>
          <a:off x="400685" y="1268760"/>
          <a:ext cx="11423015" cy="4873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4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52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4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52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128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项目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月度费用预估</a:t>
                      </a:r>
                      <a:r>
                        <a:rPr lang="en-US" altLang="zh-CN" sz="1600" u="none" strike="noStrike" dirty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/</a:t>
                      </a:r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万元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盈亏边界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4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租金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折旧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运维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人员工资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市场推广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其他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费用合计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单车销售佣金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月平衡台数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华康金刚黑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华康金刚黑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康金刚黑" panose="020B0400000000000000" pitchFamily="34" charset="-122"/>
                        <a:ea typeface="华康金刚黑" panose="020B0400000000000000" pitchFamily="34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康金刚黑" panose="020B0400000000000000" pitchFamily="34" charset="-122"/>
                        <a:ea typeface="华康金刚黑" panose="020B0400000000000000" pitchFamily="34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合计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91344" y="971727"/>
            <a:ext cx="96638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 defTabSz="609555"/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4.2 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销量及</a:t>
            </a:r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ROI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测算</a:t>
            </a:r>
            <a:endParaRPr lang="zh-CN" altLang="en-US" sz="1600" b="1" dirty="0">
              <a:latin typeface="+mn-ea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0564" y="6208585"/>
            <a:ext cx="2263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altLang="zh-CN" sz="1200" dirty="0" smtClean="0">
                <a:latin typeface="华康金刚黑" panose="020B0400000000000000" pitchFamily="34" charset="-122"/>
                <a:ea typeface="华康金刚黑" panose="020B0400000000000000" pitchFamily="34" charset="-122"/>
              </a:rPr>
              <a:t>*</a:t>
            </a:r>
            <a:r>
              <a:rPr lang="zh-CN" altLang="en-US" sz="1200" dirty="0" smtClean="0">
                <a:latin typeface="华康金刚黑" panose="020B0400000000000000" pitchFamily="34" charset="-122"/>
                <a:ea typeface="华康金刚黑" panose="020B0400000000000000" pitchFamily="34" charset="-122"/>
              </a:rPr>
              <a:t>具体单车佣金以商务政策为准</a:t>
            </a:r>
            <a:endParaRPr lang="zh-CN" altLang="en-US" sz="1200" dirty="0">
              <a:solidFill>
                <a:srgbClr val="000000"/>
              </a:solidFill>
              <a:latin typeface="华康金刚黑" panose="020B0400000000000000" pitchFamily="34" charset="-122"/>
              <a:ea typeface="华康金刚黑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32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360" y="325670"/>
            <a:ext cx="6695769" cy="50405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四</a:t>
            </a:r>
            <a:r>
              <a:rPr lang="en-US" altLang="zh-CN" dirty="0" smtClean="0"/>
              <a:t>.</a:t>
            </a:r>
            <a:r>
              <a:rPr lang="zh-CN" altLang="en-US" dirty="0" smtClean="0"/>
              <a:t>经营思路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6596915"/>
              </p:ext>
            </p:extLst>
          </p:nvPr>
        </p:nvGraphicFramePr>
        <p:xfrm>
          <a:off x="335359" y="1285659"/>
          <a:ext cx="11549314" cy="4999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4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1357214639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903382907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2822282493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1485190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4951">
                  <a:extLst>
                    <a:ext uri="{9D8B030D-6E8A-4147-A177-3AD203B41FA5}">
                      <a16:colId xmlns:a16="http://schemas.microsoft.com/office/drawing/2014/main" val="2171877011"/>
                    </a:ext>
                  </a:extLst>
                </a:gridCol>
              </a:tblGrid>
              <a:tr h="645160">
                <a:tc>
                  <a:txBody>
                    <a:bodyPr/>
                    <a:lstStyle/>
                    <a:p>
                      <a:pPr marL="0" marR="0" indent="0" algn="ctr" defTabSz="6096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  <a:cs typeface="+mn-cs"/>
                        </a:rPr>
                        <a:t>类别</a:t>
                      </a:r>
                      <a:endParaRPr lang="en-US" altLang="zh-CN" sz="1600" u="none" strike="noStrike" kern="1200" dirty="0" smtClean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  <a:cs typeface="+mn-cs"/>
                        </a:rPr>
                        <a:t>项目</a:t>
                      </a:r>
                      <a:endParaRPr lang="en-US" altLang="zh-CN" sz="1600" u="none" strike="noStrike" kern="1200" dirty="0" smtClean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预计营业时间</a:t>
                      </a:r>
                      <a:endParaRPr lang="en-US" altLang="zh-CN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2025-06</a:t>
                      </a:r>
                      <a:endParaRPr lang="en-US" altLang="zh-CN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2025-07</a:t>
                      </a:r>
                      <a:endParaRPr lang="en-US" altLang="zh-CN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2025-08</a:t>
                      </a:r>
                      <a:endParaRPr lang="en-US" altLang="zh-CN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华康金刚黑" panose="020B0400000000000000" pitchFamily="34" charset="-122"/>
                          <a:ea typeface="华康金刚黑" panose="020B0400000000000000" pitchFamily="34" charset="-122"/>
                          <a:cs typeface="+mn-cs"/>
                        </a:rPr>
                        <a:t>2025-09</a:t>
                      </a:r>
                      <a:endParaRPr kumimoji="0" lang="en-US" altLang="zh-C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华康金刚黑" panose="020B0400000000000000" pitchFamily="34" charset="-122"/>
                        <a:ea typeface="华康金刚黑" panose="020B0400000000000000" pitchFamily="34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华康金刚黑" panose="020B0400000000000000" pitchFamily="34" charset="-122"/>
                          <a:ea typeface="华康金刚黑" panose="020B0400000000000000" pitchFamily="34" charset="-122"/>
                          <a:cs typeface="+mn-cs"/>
                        </a:rPr>
                        <a:t>2025-10</a:t>
                      </a:r>
                      <a:endParaRPr kumimoji="0" lang="en-US" altLang="zh-C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华康金刚黑" panose="020B0400000000000000" pitchFamily="34" charset="-122"/>
                        <a:ea typeface="华康金刚黑" panose="020B0400000000000000" pitchFamily="34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华康金刚黑" panose="020B0400000000000000" pitchFamily="34" charset="-122"/>
                          <a:ea typeface="华康金刚黑" panose="020B0400000000000000" pitchFamily="34" charset="-122"/>
                          <a:cs typeface="+mn-cs"/>
                        </a:rPr>
                        <a:t>…</a:t>
                      </a:r>
                      <a:endParaRPr kumimoji="0" lang="en-US" altLang="zh-C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华康金刚黑" panose="020B0400000000000000" pitchFamily="34" charset="-122"/>
                        <a:ea typeface="华康金刚黑" panose="020B0400000000000000" pitchFamily="34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华康金刚黑" panose="020B0400000000000000" pitchFamily="34" charset="-122"/>
                          <a:ea typeface="华康金刚黑" panose="020B0400000000000000" pitchFamily="34" charset="-122"/>
                          <a:cs typeface="+mn-cs"/>
                        </a:rPr>
                        <a:t>…</a:t>
                      </a:r>
                      <a:endParaRPr kumimoji="0" lang="en-US" altLang="zh-C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华康金刚黑" panose="020B0400000000000000" pitchFamily="34" charset="-122"/>
                        <a:ea typeface="华康金刚黑" panose="020B0400000000000000" pitchFamily="34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…</a:t>
                      </a:r>
                      <a:endParaRPr lang="en-US" altLang="zh-CN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…</a:t>
                      </a:r>
                      <a:endParaRPr lang="en-US" altLang="zh-CN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…</a:t>
                      </a:r>
                      <a:endParaRPr lang="en-US" altLang="zh-CN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华康金刚黑" panose="020B0400000000000000" pitchFamily="34" charset="-122"/>
                          <a:ea typeface="华康金刚黑" panose="020B0400000000000000" pitchFamily="34" charset="-122"/>
                        </a:rPr>
                        <a:t>合计</a:t>
                      </a:r>
                      <a:endParaRPr lang="en-US" altLang="zh-CN" sz="1600" b="0" i="0" u="none" strike="noStrike" dirty="0">
                        <a:solidFill>
                          <a:schemeClr val="bg1"/>
                        </a:solidFill>
                        <a:effectLst/>
                        <a:latin typeface="华康金刚黑" panose="020B0400000000000000" pitchFamily="34" charset="-122"/>
                        <a:ea typeface="华康金刚黑" panose="020B0400000000000000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19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销量预估</a:t>
                      </a:r>
                    </a:p>
                    <a:p>
                      <a:pPr algn="ctr" fontAlgn="b"/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华康金刚黑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1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华康金刚黑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4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华康金刚黑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1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合计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23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利润预估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华康金刚黑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9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华康金刚黑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5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ea"/>
                        <a:sym typeface="华康金刚黑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51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合计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91344" y="971727"/>
            <a:ext cx="96638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 defTabSz="609555"/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4.2 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销量及</a:t>
            </a:r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ROI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测算</a:t>
            </a:r>
            <a:endParaRPr lang="zh-CN" altLang="en-US" sz="1600" b="1" dirty="0"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9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360" y="325670"/>
            <a:ext cx="6695769" cy="50405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四</a:t>
            </a:r>
            <a:r>
              <a:rPr lang="en-US" altLang="zh-CN" dirty="0" smtClean="0"/>
              <a:t>.</a:t>
            </a:r>
            <a:r>
              <a:rPr lang="zh-CN" altLang="en-US" dirty="0" smtClean="0"/>
              <a:t>经营思路</a:t>
            </a:r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344" y="971727"/>
            <a:ext cx="96638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 defTabSz="609555"/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4.3 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开拓方案</a:t>
            </a:r>
            <a:endParaRPr lang="zh-CN" altLang="en-US" sz="1600" b="1" dirty="0"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2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360" y="325670"/>
            <a:ext cx="6695769" cy="50405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四</a:t>
            </a:r>
            <a:r>
              <a:rPr lang="en-US" altLang="zh-CN" dirty="0" smtClean="0"/>
              <a:t>.</a:t>
            </a:r>
            <a:r>
              <a:rPr lang="zh-CN" altLang="en-US" dirty="0" smtClean="0"/>
              <a:t>经营思路</a:t>
            </a:r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344" y="971727"/>
            <a:ext cx="96638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 defTabSz="609555"/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4.4 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保客营销</a:t>
            </a:r>
            <a:endParaRPr lang="zh-CN" altLang="en-US" sz="1600" b="1" dirty="0"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9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392487" y="260648"/>
            <a:ext cx="9663840" cy="44236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 smtClean="0">
                <a:latin typeface="+mj-ea"/>
                <a:ea typeface="+mj-ea"/>
              </a:rPr>
              <a:t>一</a:t>
            </a:r>
            <a:r>
              <a:rPr lang="en-US" altLang="zh-CN" sz="2400" b="1" dirty="0" smtClean="0">
                <a:latin typeface="+mj-ea"/>
                <a:ea typeface="+mj-ea"/>
              </a:rPr>
              <a:t>.</a:t>
            </a:r>
            <a:r>
              <a:rPr lang="zh-CN" altLang="en-US" sz="2400" b="1" dirty="0" smtClean="0">
                <a:latin typeface="+mj-ea"/>
                <a:ea typeface="+mj-ea"/>
              </a:rPr>
              <a:t>申请公司基本信息</a:t>
            </a:r>
            <a:endParaRPr lang="zh-CN" altLang="en-US" sz="2400" b="1" dirty="0">
              <a:latin typeface="+mj-ea"/>
              <a:ea typeface="+mj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263798"/>
              </p:ext>
            </p:extLst>
          </p:nvPr>
        </p:nvGraphicFramePr>
        <p:xfrm>
          <a:off x="1064196" y="1505417"/>
          <a:ext cx="10153128" cy="2491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1906986906"/>
                    </a:ext>
                  </a:extLst>
                </a:gridCol>
                <a:gridCol w="6120680">
                  <a:extLst>
                    <a:ext uri="{9D8B030D-6E8A-4147-A177-3AD203B41FA5}">
                      <a16:colId xmlns:a16="http://schemas.microsoft.com/office/drawing/2014/main" val="3629246087"/>
                    </a:ext>
                  </a:extLst>
                </a:gridCol>
              </a:tblGrid>
              <a:tr h="4674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申请城市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75175"/>
                  </a:ext>
                </a:extLst>
              </a:tr>
              <a:tr h="4049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联系人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489593"/>
                  </a:ext>
                </a:extLst>
              </a:tr>
              <a:tr h="4049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联系人职位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684065"/>
                  </a:ext>
                </a:extLst>
              </a:tr>
              <a:tr h="4049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联系方式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电话：                                 微信号：                         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508971"/>
                  </a:ext>
                </a:extLst>
              </a:tr>
              <a:tr h="4049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联系地址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ea"/>
                          <a:ea typeface="+mn-ea"/>
                        </a:rPr>
                        <a:t>可邮寄到的准确地址</a:t>
                      </a:r>
                      <a:endParaRPr lang="zh-CN" altLang="en-US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426205"/>
                  </a:ext>
                </a:extLst>
              </a:tr>
              <a:tr h="4049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电子邮箱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926138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404342"/>
              </p:ext>
            </p:extLst>
          </p:nvPr>
        </p:nvGraphicFramePr>
        <p:xfrm>
          <a:off x="1055440" y="4149080"/>
          <a:ext cx="6777508" cy="208823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041204">
                  <a:extLst>
                    <a:ext uri="{9D8B030D-6E8A-4147-A177-3AD203B41FA5}">
                      <a16:colId xmlns:a16="http://schemas.microsoft.com/office/drawing/2014/main" val="980010703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747581623"/>
                    </a:ext>
                  </a:extLst>
                </a:gridCol>
              </a:tblGrid>
              <a:tr h="35628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申请公司名称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106695"/>
                  </a:ext>
                </a:extLst>
              </a:tr>
              <a:tr h="34638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法人代表</a:t>
                      </a:r>
                      <a:endParaRPr kumimoji="0" lang="zh-CN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119594"/>
                  </a:ext>
                </a:extLst>
              </a:tr>
              <a:tr h="34638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注册日期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122444"/>
                  </a:ext>
                </a:extLst>
              </a:tr>
              <a:tr h="34638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注册地址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722674"/>
                  </a:ext>
                </a:extLst>
              </a:tr>
              <a:tr h="34638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企业类型 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私营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国营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独资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合资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上市公司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628261"/>
                  </a:ext>
                </a:extLst>
              </a:tr>
              <a:tr h="34638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注册资本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258735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91344" y="878831"/>
            <a:ext cx="3182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/>
            <a:r>
              <a:rPr lang="en-US" altLang="zh-CN" sz="1600" b="1" dirty="0" smtClean="0">
                <a:latin typeface="+mn-ea"/>
              </a:rPr>
              <a:t>1.1 </a:t>
            </a:r>
            <a:r>
              <a:rPr lang="zh-CN" altLang="en-US" sz="1600" b="1" dirty="0" smtClean="0">
                <a:latin typeface="+mn-ea"/>
              </a:rPr>
              <a:t>公司</a:t>
            </a:r>
            <a:r>
              <a:rPr lang="zh-CN" altLang="en-US" sz="1600" b="1" dirty="0">
                <a:latin typeface="+mn-ea"/>
              </a:rPr>
              <a:t>基本信息</a:t>
            </a:r>
            <a:endParaRPr lang="zh-CN" altLang="en-US" sz="1600" b="1" dirty="0">
              <a:latin typeface="+mj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866744"/>
              </p:ext>
            </p:extLst>
          </p:nvPr>
        </p:nvGraphicFramePr>
        <p:xfrm>
          <a:off x="8120980" y="4149080"/>
          <a:ext cx="3096344" cy="208823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99778">
                  <a:extLst>
                    <a:ext uri="{9D8B030D-6E8A-4147-A177-3AD203B41FA5}">
                      <a16:colId xmlns:a16="http://schemas.microsoft.com/office/drawing/2014/main" val="980010703"/>
                    </a:ext>
                  </a:extLst>
                </a:gridCol>
                <a:gridCol w="1496566">
                  <a:extLst>
                    <a:ext uri="{9D8B030D-6E8A-4147-A177-3AD203B41FA5}">
                      <a16:colId xmlns:a16="http://schemas.microsoft.com/office/drawing/2014/main" val="3747581623"/>
                    </a:ext>
                  </a:extLst>
                </a:gridCol>
              </a:tblGrid>
              <a:tr h="35628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股东名称</a:t>
                      </a: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股权占比</a:t>
                      </a:r>
                      <a:endParaRPr kumimoji="0" lang="zh-CN" alt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106695"/>
                  </a:ext>
                </a:extLst>
              </a:tr>
              <a:tr h="34638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股东一</a:t>
                      </a: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119594"/>
                  </a:ext>
                </a:extLst>
              </a:tr>
              <a:tr h="34638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华康金刚黑"/>
                          <a:ea typeface="华康金刚黑"/>
                          <a:cs typeface="Arial" panose="020B0604020202020204" pitchFamily="34" charset="0"/>
                        </a:rPr>
                        <a:t>股东一</a:t>
                      </a: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122444"/>
                  </a:ext>
                </a:extLst>
              </a:tr>
              <a:tr h="34638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华康金刚黑"/>
                          <a:ea typeface="华康金刚黑"/>
                          <a:cs typeface="Arial" panose="020B0604020202020204" pitchFamily="34" charset="0"/>
                        </a:rPr>
                        <a:t>股东一</a:t>
                      </a: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722674"/>
                  </a:ext>
                </a:extLst>
              </a:tr>
              <a:tr h="34638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华康金刚黑"/>
                          <a:ea typeface="华康金刚黑"/>
                          <a:cs typeface="Arial" panose="020B0604020202020204" pitchFamily="34" charset="0"/>
                        </a:rPr>
                        <a:t>股东一</a:t>
                      </a: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628261"/>
                  </a:ext>
                </a:extLst>
              </a:tr>
              <a:tr h="34638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其他股东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803" marR="121803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258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17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360" y="325670"/>
            <a:ext cx="6695769" cy="50405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四</a:t>
            </a:r>
            <a:r>
              <a:rPr lang="en-US" altLang="zh-CN" dirty="0" smtClean="0"/>
              <a:t>.</a:t>
            </a:r>
            <a:r>
              <a:rPr lang="zh-CN" altLang="en-US" dirty="0" smtClean="0"/>
              <a:t>经营思路</a:t>
            </a:r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344" y="971727"/>
            <a:ext cx="96638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 defTabSz="609555"/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4.5 </a:t>
            </a:r>
            <a:r>
              <a:rPr lang="zh-CN" altLang="en-US" sz="1600" b="1" dirty="0">
                <a:latin typeface="+mn-ea"/>
                <a:ea typeface="+mn-ea"/>
                <a:cs typeface="+mn-cs"/>
              </a:rPr>
              <a:t>市场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营销</a:t>
            </a:r>
            <a:endParaRPr lang="zh-CN" altLang="en-US" sz="1600" b="1" dirty="0"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728" y="2492896"/>
            <a:ext cx="7094399" cy="879275"/>
          </a:xfrm>
        </p:spPr>
        <p:txBody>
          <a:bodyPr wrap="square"/>
          <a:lstStyle/>
          <a:p>
            <a:r>
              <a:rPr lang="zh-CN" altLang="en-US" b="1" dirty="0">
                <a:latin typeface="+mj-ea"/>
                <a:ea typeface="+mj-ea"/>
              </a:rPr>
              <a:t>五</a:t>
            </a:r>
            <a:r>
              <a:rPr lang="en-US" altLang="zh-CN" b="1" dirty="0">
                <a:latin typeface="+mj-ea"/>
                <a:ea typeface="+mj-ea"/>
              </a:rPr>
              <a:t>.</a:t>
            </a:r>
            <a:r>
              <a:rPr lang="zh-CN" altLang="en-US" b="1" dirty="0">
                <a:latin typeface="+mj-ea"/>
                <a:ea typeface="+mj-ea"/>
              </a:rPr>
              <a:t>需提交材料列表</a:t>
            </a:r>
          </a:p>
        </p:txBody>
      </p:sp>
      <p:sp>
        <p:nvSpPr>
          <p:cNvPr id="4" name="矩形 3"/>
          <p:cNvSpPr/>
          <p:nvPr/>
        </p:nvSpPr>
        <p:spPr>
          <a:xfrm>
            <a:off x="4439816" y="3429000"/>
            <a:ext cx="244827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800" dirty="0" smtClean="0">
                <a:latin typeface="+mj-ea"/>
                <a:ea typeface="+mj-ea"/>
              </a:rPr>
              <a:t>声明</a:t>
            </a:r>
            <a:r>
              <a:rPr lang="zh-CN" altLang="en-US" sz="1800" dirty="0">
                <a:latin typeface="+mj-ea"/>
                <a:ea typeface="+mj-ea"/>
              </a:rPr>
              <a:t>文件</a:t>
            </a:r>
            <a:endParaRPr lang="en-US" altLang="zh-CN" sz="1800" dirty="0"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zh-CN" altLang="en-US" sz="1800" dirty="0" smtClean="0">
                <a:latin typeface="+mj-ea"/>
                <a:ea typeface="+mj-ea"/>
              </a:rPr>
              <a:t>其他附件</a:t>
            </a:r>
            <a:endParaRPr lang="zh-CN" altLang="en-US" sz="1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055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half" idx="1"/>
          </p:nvPr>
        </p:nvSpPr>
        <p:spPr>
          <a:xfrm>
            <a:off x="761994" y="1628800"/>
            <a:ext cx="11053782" cy="3666744"/>
          </a:xfrm>
        </p:spPr>
        <p:txBody>
          <a:bodyPr>
            <a:noAutofit/>
          </a:bodyPr>
          <a:lstStyle/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zh-CN" sz="1400" dirty="0" smtClean="0">
                <a:latin typeface="+mn-ea"/>
              </a:rPr>
              <a:t>申请</a:t>
            </a:r>
            <a:r>
              <a:rPr lang="zh-CN" altLang="en-US" sz="1400" dirty="0" smtClean="0">
                <a:latin typeface="+mn-ea"/>
              </a:rPr>
              <a:t>方</a:t>
            </a:r>
            <a:r>
              <a:rPr lang="zh-CN" altLang="zh-CN" sz="1400" dirty="0" smtClean="0">
                <a:latin typeface="+mn-ea"/>
              </a:rPr>
              <a:t>须</a:t>
            </a:r>
            <a:r>
              <a:rPr lang="zh-CN" altLang="zh-CN" sz="1400" dirty="0">
                <a:latin typeface="+mn-ea"/>
              </a:rPr>
              <a:t>保证所提供的资料</a:t>
            </a:r>
            <a:r>
              <a:rPr lang="zh-CN" altLang="zh-CN" sz="1400" dirty="0" smtClean="0">
                <a:latin typeface="+mn-ea"/>
              </a:rPr>
              <a:t>真实</a:t>
            </a:r>
            <a:r>
              <a:rPr lang="zh-CN" altLang="en-US" sz="1400" dirty="0" smtClean="0">
                <a:latin typeface="+mn-ea"/>
              </a:rPr>
              <a:t>有效</a:t>
            </a:r>
            <a:r>
              <a:rPr lang="zh-CN" altLang="zh-CN" sz="1400" dirty="0" smtClean="0">
                <a:latin typeface="+mn-ea"/>
              </a:rPr>
              <a:t>，</a:t>
            </a:r>
            <a:r>
              <a:rPr lang="zh-CN" altLang="en-US" sz="1400" dirty="0" smtClean="0">
                <a:latin typeface="+mn-ea"/>
              </a:rPr>
              <a:t>并配合岚图品牌网络发展</a:t>
            </a:r>
            <a:r>
              <a:rPr lang="zh-CN" altLang="en-US" sz="1400" dirty="0">
                <a:latin typeface="+mn-ea"/>
              </a:rPr>
              <a:t>领域</a:t>
            </a:r>
            <a:r>
              <a:rPr lang="zh-CN" altLang="en-US" sz="1400" dirty="0" smtClean="0">
                <a:latin typeface="+mn-ea"/>
              </a:rPr>
              <a:t>对认为有必要的材料进行核实及补充，</a:t>
            </a:r>
            <a:r>
              <a:rPr lang="zh-CN" altLang="zh-CN" sz="1400" dirty="0" smtClean="0">
                <a:latin typeface="+mn-ea"/>
              </a:rPr>
              <a:t>凡由于</a:t>
            </a:r>
            <a:r>
              <a:rPr lang="zh-CN" altLang="en-US" sz="1400" dirty="0" smtClean="0">
                <a:latin typeface="+mn-ea"/>
              </a:rPr>
              <a:t>信息错误所</a:t>
            </a:r>
            <a:r>
              <a:rPr lang="zh-CN" altLang="zh-CN" sz="1400" dirty="0" smtClean="0">
                <a:latin typeface="+mn-ea"/>
              </a:rPr>
              <a:t>造成</a:t>
            </a:r>
            <a:r>
              <a:rPr lang="zh-CN" altLang="zh-CN" sz="1400" dirty="0">
                <a:latin typeface="+mn-ea"/>
              </a:rPr>
              <a:t>的经济损失和其他不利后果，由</a:t>
            </a:r>
            <a:r>
              <a:rPr lang="zh-CN" altLang="zh-CN" sz="1400" dirty="0" smtClean="0">
                <a:latin typeface="+mn-ea"/>
              </a:rPr>
              <a:t>申请</a:t>
            </a:r>
            <a:r>
              <a:rPr lang="zh-CN" altLang="en-US" sz="1400" dirty="0" smtClean="0">
                <a:latin typeface="+mn-ea"/>
              </a:rPr>
              <a:t>方</a:t>
            </a:r>
            <a:r>
              <a:rPr lang="zh-CN" altLang="zh-CN" sz="1400" dirty="0" smtClean="0">
                <a:latin typeface="+mn-ea"/>
              </a:rPr>
              <a:t>自行</a:t>
            </a:r>
            <a:r>
              <a:rPr lang="zh-CN" altLang="zh-CN" sz="1400" dirty="0">
                <a:latin typeface="+mn-ea"/>
              </a:rPr>
              <a:t>承担。</a:t>
            </a:r>
            <a:endParaRPr lang="en-US" altLang="zh-CN" sz="1400" dirty="0">
              <a:latin typeface="+mn-ea"/>
            </a:endParaRP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zh-CN" altLang="zh-CN" sz="1400" dirty="0">
              <a:latin typeface="+mn-ea"/>
            </a:endParaRP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1400" dirty="0" smtClean="0">
                <a:latin typeface="+mn-ea"/>
              </a:rPr>
              <a:t>申请方应直接向岚图品牌网络发展部门提出申请，申请方通过除此以外的方式造成的经济损失或风险，由申请方自行承担</a:t>
            </a:r>
            <a:r>
              <a:rPr lang="zh-CN" altLang="zh-CN" sz="1400" dirty="0" smtClean="0">
                <a:latin typeface="+mn-ea"/>
              </a:rPr>
              <a:t>。</a:t>
            </a:r>
            <a:endParaRPr lang="en-US" altLang="zh-CN" sz="1400" dirty="0">
              <a:latin typeface="+mn-ea"/>
            </a:endParaRP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zh-CN" altLang="zh-CN" sz="1400" dirty="0">
              <a:latin typeface="+mn-ea"/>
            </a:endParaRP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1400" dirty="0" smtClean="0">
                <a:latin typeface="+mn-ea"/>
              </a:rPr>
              <a:t>岚图品牌合伙人选择是一个公平、公正、科学的过程，如申请方在申请期间通过不实信息或通过第三方干预筛选，</a:t>
            </a:r>
            <a:r>
              <a:rPr lang="en-US" altLang="zh-CN" sz="1400" dirty="0">
                <a:latin typeface="+mn-ea"/>
              </a:rPr>
              <a:t> </a:t>
            </a:r>
            <a:r>
              <a:rPr lang="zh-CN" altLang="en-US" sz="1400" dirty="0" smtClean="0">
                <a:latin typeface="+mn-ea"/>
              </a:rPr>
              <a:t>岚图品牌有权终止、退回申请要求，由此发生的损失或风险由申请方自行承担。</a:t>
            </a:r>
            <a:endParaRPr lang="en-US" altLang="zh-CN" sz="1400" dirty="0" smtClean="0">
              <a:latin typeface="+mn-ea"/>
            </a:endParaRP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altLang="zh-CN" sz="1400" dirty="0">
              <a:latin typeface="+mn-ea"/>
            </a:endParaRP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1400" dirty="0" smtClean="0">
                <a:latin typeface="+mn-ea"/>
              </a:rPr>
              <a:t>申请方承诺</a:t>
            </a:r>
            <a:r>
              <a:rPr lang="zh-CN" altLang="en-US" sz="1400" dirty="0">
                <a:latin typeface="+mn-ea"/>
              </a:rPr>
              <a:t>具有良好的商业信誉</a:t>
            </a:r>
            <a:r>
              <a:rPr lang="zh-CN" altLang="en-US" sz="1400" dirty="0" smtClean="0">
                <a:latin typeface="+mn-ea"/>
              </a:rPr>
              <a:t>，</a:t>
            </a:r>
            <a:r>
              <a:rPr lang="zh-CN" altLang="en-US" sz="1400" kern="100" dirty="0" smtClean="0">
                <a:latin typeface="+mn-ea"/>
                <a:cs typeface="Times New Roman"/>
              </a:rPr>
              <a:t>无</a:t>
            </a:r>
            <a:r>
              <a:rPr lang="zh-CN" altLang="zh-CN" sz="1400" kern="100" dirty="0" smtClean="0">
                <a:latin typeface="+mn-ea"/>
                <a:cs typeface="Times New Roman"/>
              </a:rPr>
              <a:t>不良记录</a:t>
            </a:r>
            <a:r>
              <a:rPr lang="zh-CN" altLang="en-US" sz="1400" kern="100" dirty="0" smtClean="0">
                <a:latin typeface="+mn-ea"/>
                <a:cs typeface="Times New Roman"/>
              </a:rPr>
              <a:t>，如申请方隐瞒信息且未</a:t>
            </a:r>
            <a:r>
              <a:rPr lang="zh-CN" altLang="en-US" sz="1400" kern="100" dirty="0">
                <a:latin typeface="+mn-ea"/>
                <a:cs typeface="Times New Roman"/>
              </a:rPr>
              <a:t>在申请时说明，后期一切后果，由</a:t>
            </a:r>
            <a:r>
              <a:rPr lang="zh-CN" altLang="en-US" sz="1400" kern="100" dirty="0" smtClean="0">
                <a:latin typeface="+mn-ea"/>
                <a:cs typeface="Times New Roman"/>
              </a:rPr>
              <a:t>申请方承担</a:t>
            </a:r>
            <a:r>
              <a:rPr lang="zh-CN" altLang="en-US" sz="1400" kern="100" dirty="0">
                <a:latin typeface="+mn-ea"/>
                <a:cs typeface="Times New Roman"/>
              </a:rPr>
              <a:t>。</a:t>
            </a:r>
            <a:endParaRPr lang="en-US" altLang="zh-CN" sz="1400" dirty="0">
              <a:latin typeface="+mn-ea"/>
            </a:endParaRP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zh-CN" altLang="zh-CN" sz="1400" dirty="0" smtClean="0">
              <a:latin typeface="+mn-ea"/>
            </a:endParaRP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1400" dirty="0" smtClean="0">
                <a:latin typeface="+mn-ea"/>
              </a:rPr>
              <a:t>申请方所有递交的材料将由岚图品牌妥善保管，不予退回。</a:t>
            </a:r>
            <a:endParaRPr lang="en-US" altLang="zh-CN" sz="1400" dirty="0" smtClean="0">
              <a:latin typeface="+mn-ea"/>
            </a:endParaRP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zh-CN" altLang="zh-CN" sz="1400" dirty="0">
              <a:latin typeface="+mn-ea"/>
            </a:endParaRPr>
          </a:p>
          <a:p>
            <a:pPr marL="216000" indent="-216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zh-CN" sz="1400" dirty="0" smtClean="0">
                <a:latin typeface="+mn-ea"/>
              </a:rPr>
              <a:t>本申请书解释权</a:t>
            </a:r>
            <a:r>
              <a:rPr lang="zh-CN" altLang="zh-CN" sz="1400" dirty="0">
                <a:latin typeface="+mn-ea"/>
              </a:rPr>
              <a:t>、修改</a:t>
            </a:r>
            <a:r>
              <a:rPr lang="zh-CN" altLang="zh-CN" sz="1400" dirty="0" smtClean="0">
                <a:latin typeface="+mn-ea"/>
              </a:rPr>
              <a:t>权归</a:t>
            </a:r>
            <a:r>
              <a:rPr lang="zh-CN" altLang="en-US" sz="1400" dirty="0" smtClean="0">
                <a:latin typeface="+mn-ea"/>
              </a:rPr>
              <a:t>岚图品牌。</a:t>
            </a:r>
            <a:endParaRPr lang="zh-CN" altLang="en-US" sz="1400" dirty="0">
              <a:latin typeface="+mn-ea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17340" y="1047161"/>
            <a:ext cx="9663840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 defTabSz="609555"/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5.1 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免责</a:t>
            </a:r>
            <a:r>
              <a:rPr lang="zh-CN" altLang="en-US" sz="1600" b="1" dirty="0">
                <a:latin typeface="+mn-ea"/>
                <a:ea typeface="+mn-ea"/>
                <a:cs typeface="+mn-cs"/>
              </a:rPr>
              <a:t>声明函</a:t>
            </a:r>
            <a:endParaRPr lang="en-GB" sz="1600" b="1" dirty="0">
              <a:latin typeface="+mn-ea"/>
              <a:ea typeface="+mn-ea"/>
              <a:cs typeface="+mn-cs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07368" y="260648"/>
            <a:ext cx="9663840" cy="51695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b="1" baseline="0"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五</a:t>
            </a:r>
            <a:r>
              <a:rPr lang="en-US" altLang="zh-CN" dirty="0"/>
              <a:t>.</a:t>
            </a:r>
            <a:r>
              <a:rPr lang="zh-CN" altLang="en-US" dirty="0"/>
              <a:t>需</a:t>
            </a:r>
            <a:r>
              <a:rPr lang="zh-CN" altLang="zh-CN" dirty="0"/>
              <a:t>提交</a:t>
            </a:r>
            <a:r>
              <a:rPr lang="zh-CN" altLang="en-US" dirty="0"/>
              <a:t>附件列表</a:t>
            </a:r>
            <a:endParaRPr lang="en-GB" dirty="0"/>
          </a:p>
        </p:txBody>
      </p:sp>
      <p:sp>
        <p:nvSpPr>
          <p:cNvPr id="3" name="矩形 2"/>
          <p:cNvSpPr/>
          <p:nvPr/>
        </p:nvSpPr>
        <p:spPr>
          <a:xfrm>
            <a:off x="6816080" y="5006171"/>
            <a:ext cx="3338786" cy="1102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lnSpc>
                <a:spcPct val="120000"/>
              </a:lnSpc>
              <a:spcAft>
                <a:spcPts val="1000"/>
              </a:spcAft>
            </a:pPr>
            <a:r>
              <a:rPr lang="zh-CN" altLang="en-US" sz="1400" dirty="0">
                <a:latin typeface="+mn-ea"/>
                <a:cs typeface="Times New Roman" panose="02020603050405020304" pitchFamily="18" charset="0"/>
              </a:rPr>
              <a:t>申请方公司名称</a:t>
            </a:r>
            <a:r>
              <a:rPr lang="en-US" altLang="zh-CN" sz="1400" dirty="0">
                <a:latin typeface="+mn-ea"/>
                <a:cs typeface="Times New Roman" panose="02020603050405020304" pitchFamily="18" charset="0"/>
              </a:rPr>
              <a:t>(</a:t>
            </a:r>
            <a:r>
              <a:rPr lang="zh-CN" altLang="zh-CN" sz="1400" dirty="0">
                <a:latin typeface="+mn-ea"/>
                <a:cs typeface="Arial" panose="020B0604020202020204" pitchFamily="34" charset="0"/>
              </a:rPr>
              <a:t>盖章</a:t>
            </a:r>
            <a:r>
              <a:rPr lang="en-US" altLang="zh-CN" sz="140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CN" altLang="zh-CN" sz="1400" dirty="0" smtClean="0">
                <a:latin typeface="+mn-ea"/>
                <a:cs typeface="Arial" panose="020B0604020202020204" pitchFamily="34" charset="0"/>
              </a:rPr>
              <a:t>：</a:t>
            </a:r>
            <a:endParaRPr lang="en-US" altLang="zh-CN" sz="1400" dirty="0" smtClean="0">
              <a:latin typeface="+mn-ea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20000"/>
              </a:lnSpc>
              <a:spcAft>
                <a:spcPts val="1000"/>
              </a:spcAft>
            </a:pPr>
            <a:r>
              <a:rPr lang="zh-CN" altLang="zh-CN" sz="1400" dirty="0" smtClean="0">
                <a:latin typeface="+mn-ea"/>
                <a:cs typeface="Arial" panose="020B0604020202020204" pitchFamily="34" charset="0"/>
              </a:rPr>
              <a:t>法人</a:t>
            </a:r>
            <a:r>
              <a:rPr lang="zh-CN" altLang="zh-CN" sz="1400" dirty="0">
                <a:latin typeface="+mn-ea"/>
                <a:cs typeface="Arial" panose="020B0604020202020204" pitchFamily="34" charset="0"/>
              </a:rPr>
              <a:t>代表签名：</a:t>
            </a:r>
            <a:r>
              <a:rPr lang="en-US" altLang="zh-CN" sz="1400" dirty="0">
                <a:latin typeface="+mn-ea"/>
                <a:cs typeface="Arial" panose="020B0604020202020204" pitchFamily="34" charset="0"/>
              </a:rPr>
              <a:t>              </a:t>
            </a:r>
          </a:p>
          <a:p>
            <a:pPr marL="216000" indent="-216000">
              <a:lnSpc>
                <a:spcPct val="120000"/>
              </a:lnSpc>
              <a:spcAft>
                <a:spcPts val="1000"/>
              </a:spcAft>
            </a:pPr>
            <a:r>
              <a:rPr lang="zh-CN" altLang="en-US" sz="1400" dirty="0">
                <a:latin typeface="+mn-ea"/>
              </a:rPr>
              <a:t>日期：</a:t>
            </a:r>
            <a:endParaRPr lang="en-US" altLang="zh-CN" sz="1400" dirty="0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97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7368" y="260648"/>
            <a:ext cx="9663840" cy="51695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五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需</a:t>
            </a:r>
            <a:r>
              <a:rPr lang="zh-CN" altLang="zh-CN" sz="2400" b="1" dirty="0">
                <a:latin typeface="+mj-ea"/>
                <a:ea typeface="+mj-ea"/>
              </a:rPr>
              <a:t>提交</a:t>
            </a:r>
            <a:r>
              <a:rPr lang="zh-CN" altLang="en-US" sz="2400" b="1" dirty="0">
                <a:latin typeface="+mj-ea"/>
                <a:ea typeface="+mj-ea"/>
              </a:rPr>
              <a:t>附件列表</a:t>
            </a:r>
            <a:endParaRPr lang="en-GB" sz="2400" b="1" dirty="0">
              <a:latin typeface="+mj-ea"/>
              <a:ea typeface="+mj-e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302396"/>
              </p:ext>
            </p:extLst>
          </p:nvPr>
        </p:nvGraphicFramePr>
        <p:xfrm>
          <a:off x="632818" y="1412777"/>
          <a:ext cx="11151813" cy="3985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34">
                  <a:extLst>
                    <a:ext uri="{9D8B030D-6E8A-4147-A177-3AD203B41FA5}">
                      <a16:colId xmlns:a16="http://schemas.microsoft.com/office/drawing/2014/main" val="3979461825"/>
                    </a:ext>
                  </a:extLst>
                </a:gridCol>
                <a:gridCol w="6515908">
                  <a:extLst>
                    <a:ext uri="{9D8B030D-6E8A-4147-A177-3AD203B41FA5}">
                      <a16:colId xmlns:a16="http://schemas.microsoft.com/office/drawing/2014/main" val="106520984"/>
                    </a:ext>
                  </a:extLst>
                </a:gridCol>
                <a:gridCol w="3717271">
                  <a:extLst>
                    <a:ext uri="{9D8B030D-6E8A-4147-A177-3AD203B41FA5}">
                      <a16:colId xmlns:a16="http://schemas.microsoft.com/office/drawing/2014/main" val="1120841060"/>
                    </a:ext>
                  </a:extLst>
                </a:gridCol>
              </a:tblGrid>
              <a:tr h="7364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序号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文件名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文件类型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46687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营业执照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三证合一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扫描件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-PDF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56931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公司股权结构证明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扫描件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PDF</a:t>
                      </a:r>
                      <a:endPara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93448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申请网点场地图纸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CAD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及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PDF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7657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资金及信用证明</a:t>
                      </a:r>
                      <a:endParaRPr lang="en-US" altLang="zh-CN" sz="18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（公司征信报告、控股股东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实际控制人、法人征信报告）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扫描件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PDF</a:t>
                      </a:r>
                      <a:endPara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536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免责声明函签署（签署盖章）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扫描件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PDF</a:t>
                      </a:r>
                      <a:endPara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85884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公司近年财务审计报告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扫描件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PDF</a:t>
                      </a:r>
                      <a:endPara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18883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84021" y="5578320"/>
            <a:ext cx="7226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latin typeface="+mn-ea"/>
              </a:rPr>
              <a:t>*以上每项文件如含多页资料，请整理在同一份</a:t>
            </a:r>
            <a:r>
              <a:rPr lang="en-US" altLang="zh-CN" sz="1100" dirty="0" smtClean="0">
                <a:latin typeface="+mn-ea"/>
              </a:rPr>
              <a:t>PDF</a:t>
            </a:r>
            <a:r>
              <a:rPr lang="zh-CN" altLang="en-US" sz="1100" dirty="0" smtClean="0">
                <a:latin typeface="+mn-ea"/>
              </a:rPr>
              <a:t>中，共需提交</a:t>
            </a:r>
            <a:r>
              <a:rPr lang="en-US" altLang="zh-CN" sz="1100" dirty="0" smtClean="0">
                <a:latin typeface="+mn-ea"/>
              </a:rPr>
              <a:t>6</a:t>
            </a:r>
            <a:r>
              <a:rPr lang="zh-CN" altLang="en-US" sz="1100" dirty="0" smtClean="0">
                <a:latin typeface="+mn-ea"/>
              </a:rPr>
              <a:t>份</a:t>
            </a:r>
            <a:r>
              <a:rPr lang="en-US" altLang="zh-CN" sz="1100" dirty="0" smtClean="0">
                <a:latin typeface="+mn-ea"/>
              </a:rPr>
              <a:t>PDF</a:t>
            </a:r>
            <a:r>
              <a:rPr lang="zh-CN" altLang="en-US" sz="1100" dirty="0" smtClean="0">
                <a:latin typeface="+mn-ea"/>
              </a:rPr>
              <a:t>文件，命名请以上述“文件名”列表为准</a:t>
            </a:r>
            <a:endParaRPr lang="zh-CN" altLang="en-US" sz="1100" dirty="0">
              <a:latin typeface="+mn-ea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35360" y="1010722"/>
            <a:ext cx="9663840" cy="22159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105750" defTabSz="609555"/>
            <a:r>
              <a:rPr lang="en-US" altLang="zh-CN" sz="1600" b="1" dirty="0" smtClean="0">
                <a:latin typeface="+mn-ea"/>
                <a:ea typeface="+mn-ea"/>
                <a:cs typeface="+mn-cs"/>
              </a:rPr>
              <a:t>5.2 </a:t>
            </a:r>
            <a:r>
              <a:rPr lang="zh-CN" altLang="en-US" sz="1600" b="1" dirty="0" smtClean="0">
                <a:latin typeface="+mn-ea"/>
                <a:ea typeface="+mn-ea"/>
                <a:cs typeface="+mn-cs"/>
              </a:rPr>
              <a:t>需补充材料（加盖公章）</a:t>
            </a:r>
            <a:endParaRPr lang="en-GB" sz="1600" b="1" dirty="0"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7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323016" y="3702355"/>
            <a:ext cx="4800216" cy="960000"/>
          </a:xfrm>
        </p:spPr>
        <p:txBody>
          <a:bodyPr/>
          <a:lstStyle/>
          <a:p>
            <a:r>
              <a:rPr lang="zh-CN" altLang="en-US" dirty="0" smtClean="0"/>
              <a:t>谢 谢 审 阅！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830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35360" y="283171"/>
            <a:ext cx="9663840" cy="51695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一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申请公司基本信息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91344" y="900755"/>
            <a:ext cx="1080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750"/>
            <a:r>
              <a:rPr lang="en-US" altLang="zh-CN" sz="1600" b="1" dirty="0" smtClean="0">
                <a:latin typeface="+mn-ea"/>
              </a:rPr>
              <a:t>1.2 </a:t>
            </a:r>
            <a:r>
              <a:rPr lang="zh-CN" altLang="en-US" sz="1600" b="1" dirty="0" smtClean="0">
                <a:latin typeface="+mn-ea"/>
              </a:rPr>
              <a:t>投资人信息</a:t>
            </a:r>
            <a:r>
              <a:rPr lang="en-US" altLang="zh-CN" sz="1600" b="1" dirty="0">
                <a:latin typeface="+mj-ea"/>
              </a:rPr>
              <a:t>(</a:t>
            </a:r>
            <a:r>
              <a:rPr lang="zh-CN" altLang="en-US" sz="1600" b="1" dirty="0">
                <a:latin typeface="+mj-ea"/>
              </a:rPr>
              <a:t>第一大</a:t>
            </a:r>
            <a:r>
              <a:rPr lang="zh-CN" altLang="en-US" sz="1600" b="1" dirty="0" smtClean="0">
                <a:latin typeface="+mj-ea"/>
              </a:rPr>
              <a:t>股东，如果股份相同加页填写，第一大股东为法人的填写第二大股东）</a:t>
            </a:r>
            <a:endParaRPr lang="zh-CN" altLang="en-US" sz="1600" b="1" dirty="0">
              <a:latin typeface="+mj-ea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846140"/>
              </p:ext>
            </p:extLst>
          </p:nvPr>
        </p:nvGraphicFramePr>
        <p:xfrm>
          <a:off x="767408" y="1367085"/>
          <a:ext cx="11017224" cy="5303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8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683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37870" algn="l"/>
                          <a:tab pos="1493520" algn="l"/>
                          <a:tab pos="1831340" algn="l"/>
                          <a:tab pos="2311400" algn="l"/>
                          <a:tab pos="3031490" algn="l"/>
                          <a:tab pos="3608705" algn="l"/>
                          <a:tab pos="3724275" algn="l"/>
                          <a:tab pos="3884295" algn="l"/>
                          <a:tab pos="5128895" algn="l"/>
                          <a:tab pos="5244465" algn="l"/>
                        </a:tabLst>
                      </a:pPr>
                      <a:r>
                        <a:rPr lang="zh-CN" sz="12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姓名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性别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此处放置个人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正面</a:t>
                      </a:r>
                      <a:r>
                        <a:rPr lang="zh-CN" sz="1200" b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免冠</a:t>
                      </a:r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sz="1200" b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寸</a:t>
                      </a:r>
                      <a:r>
                        <a:rPr lang="zh-CN" sz="12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照片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出生</a:t>
                      </a:r>
                      <a:r>
                        <a:rPr lang="zh-CN" altLang="en-US" sz="1200" b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年月</a:t>
                      </a:r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日常居住城市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b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最高学历</a:t>
                      </a:r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手机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zh-CN" sz="1200" b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公司电话</a:t>
                      </a:r>
                      <a:endParaRPr lang="zh-CN" alt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200" b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个人</a:t>
                      </a:r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E-mail</a:t>
                      </a:r>
                      <a:endParaRPr lang="zh-CN" altLang="zh-CN" sz="1200" b="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207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个人工作简历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起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~</a:t>
                      </a:r>
                      <a:r>
                        <a:rPr lang="zh-CN" sz="12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止年月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工作单位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承担职务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48"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sz="1200" b="0" dirty="0"/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848"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sz="1200" b="0" dirty="0"/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848"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sz="1200" b="0" dirty="0"/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848"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sz="1200" b="0" dirty="0"/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372645"/>
                  </a:ext>
                </a:extLst>
              </a:tr>
              <a:tr h="308207">
                <a:tc gridSpan="5">
                  <a:txBody>
                    <a:bodyPr/>
                    <a:lstStyle/>
                    <a:p>
                      <a:pPr algn="l"/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担任的社会职务（人大代表、协会、商会等）</a:t>
                      </a:r>
                      <a:endParaRPr lang="zh-CN" sz="12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220700"/>
                  </a:ext>
                </a:extLst>
              </a:tr>
              <a:tr h="36984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职务</a:t>
                      </a:r>
                      <a:endParaRPr lang="zh-CN" sz="12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</a:rPr>
                        <a:t>组织名称</a:t>
                      </a:r>
                      <a:endParaRPr lang="zh-CN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任职年月</a:t>
                      </a:r>
                      <a:endParaRPr lang="zh-CN" sz="12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848"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sz="1200" b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700934"/>
                  </a:ext>
                </a:extLst>
              </a:tr>
              <a:tr h="369848">
                <a:tc>
                  <a:txBody>
                    <a:bodyPr/>
                    <a:lstStyle/>
                    <a:p>
                      <a:pPr algn="l"/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zh-CN" altLang="en-US" sz="1200" b="0" dirty="0"/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6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0150" y="287617"/>
            <a:ext cx="9663840" cy="54909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一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申请公司基本信息</a:t>
            </a:r>
            <a:endParaRPr lang="en-GB" sz="2400" b="1" dirty="0">
              <a:latin typeface="+mj-ea"/>
              <a:ea typeface="+mj-e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204127"/>
              </p:ext>
            </p:extLst>
          </p:nvPr>
        </p:nvGraphicFramePr>
        <p:xfrm>
          <a:off x="685800" y="1340768"/>
          <a:ext cx="10972800" cy="5179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686">
                  <a:extLst>
                    <a:ext uri="{9D8B030D-6E8A-4147-A177-3AD203B41FA5}">
                      <a16:colId xmlns:a16="http://schemas.microsoft.com/office/drawing/2014/main" val="1607497419"/>
                    </a:ext>
                  </a:extLst>
                </a:gridCol>
                <a:gridCol w="801858">
                  <a:extLst>
                    <a:ext uri="{9D8B030D-6E8A-4147-A177-3AD203B41FA5}">
                      <a16:colId xmlns:a16="http://schemas.microsoft.com/office/drawing/2014/main" val="2927425939"/>
                    </a:ext>
                  </a:extLst>
                </a:gridCol>
                <a:gridCol w="886264">
                  <a:extLst>
                    <a:ext uri="{9D8B030D-6E8A-4147-A177-3AD203B41FA5}">
                      <a16:colId xmlns:a16="http://schemas.microsoft.com/office/drawing/2014/main" val="1011902483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3857759839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474000946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2104651315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4011383590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268766758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1184064483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3553280546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1926379907"/>
                    </a:ext>
                  </a:extLst>
                </a:gridCol>
              </a:tblGrid>
              <a:tr h="56749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公司名称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城市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品牌名称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股权占比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授权日期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2022</a:t>
                      </a: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endParaRPr lang="zh-CN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endParaRPr lang="zh-CN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2024</a:t>
                      </a: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endParaRPr lang="zh-CN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485877"/>
                  </a:ext>
                </a:extLst>
              </a:tr>
              <a:tr h="527456"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销量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售后产值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销量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售后产值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销量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售后产值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29190"/>
                  </a:ext>
                </a:extLst>
              </a:tr>
              <a:tr h="6697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</a:rPr>
                        <a:t>填入经销商名称</a:t>
                      </a:r>
                      <a:endParaRPr lang="zh-CN" altLang="en-US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</a:rPr>
                        <a:t>经销商所在城市</a:t>
                      </a:r>
                      <a:endParaRPr lang="zh-CN" altLang="en-US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</a:rPr>
                        <a:t>填入经营品牌名称</a:t>
                      </a:r>
                      <a:endParaRPr lang="zh-CN" altLang="en-US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</a:rPr>
                        <a:t>填入所有股东名称及占股比例</a:t>
                      </a:r>
                      <a:endParaRPr lang="zh-CN" altLang="en-US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填入台数</a:t>
                      </a:r>
                      <a:endParaRPr kumimoji="0" lang="zh-CN" altLang="en-US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填入金额</a:t>
                      </a:r>
                      <a:endParaRPr kumimoji="0" lang="zh-CN" altLang="en-US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填入台数</a:t>
                      </a:r>
                      <a:endParaRPr kumimoji="0" lang="zh-CN" alt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填入金额</a:t>
                      </a:r>
                      <a:endParaRPr kumimoji="0" lang="zh-CN" altLang="en-US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填入台数</a:t>
                      </a:r>
                      <a:endParaRPr kumimoji="0" lang="zh-CN" alt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填入金额</a:t>
                      </a:r>
                      <a:endParaRPr kumimoji="0" lang="zh-CN" altLang="en-US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300707"/>
                  </a:ext>
                </a:extLst>
              </a:tr>
              <a:tr h="399155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191143"/>
                  </a:ext>
                </a:extLst>
              </a:tr>
              <a:tr h="399155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850310"/>
                  </a:ext>
                </a:extLst>
              </a:tr>
              <a:tr h="399155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664919"/>
                  </a:ext>
                </a:extLst>
              </a:tr>
              <a:tr h="443505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803329"/>
                  </a:ext>
                </a:extLst>
              </a:tr>
              <a:tr h="443505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511867"/>
                  </a:ext>
                </a:extLst>
              </a:tr>
              <a:tr h="443505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109672"/>
                  </a:ext>
                </a:extLst>
              </a:tr>
              <a:tr h="443505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026494"/>
                  </a:ext>
                </a:extLst>
              </a:tr>
              <a:tr h="443505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706387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10005" y="1019024"/>
            <a:ext cx="10835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latin typeface="+mn-ea"/>
              </a:rPr>
              <a:t>1.3 </a:t>
            </a:r>
            <a:r>
              <a:rPr lang="zh-CN" altLang="en-US" sz="1600" b="1" dirty="0" smtClean="0">
                <a:latin typeface="+mn-ea"/>
              </a:rPr>
              <a:t>投资人在申请城市已营业</a:t>
            </a:r>
            <a:r>
              <a:rPr lang="en-US" altLang="zh-CN" sz="1600" b="1" dirty="0" smtClean="0">
                <a:latin typeface="+mn-ea"/>
              </a:rPr>
              <a:t>4S</a:t>
            </a:r>
            <a:r>
              <a:rPr lang="zh-CN" altLang="en-US" sz="1600" b="1" dirty="0" smtClean="0">
                <a:latin typeface="+mn-ea"/>
              </a:rPr>
              <a:t>品牌授权店经营情况</a:t>
            </a:r>
            <a:r>
              <a:rPr lang="en-US" altLang="zh-CN" sz="1600" b="1" dirty="0" smtClean="0">
                <a:latin typeface="+mn-ea"/>
              </a:rPr>
              <a:t>(</a:t>
            </a:r>
            <a:r>
              <a:rPr lang="zh-CN" altLang="en-US" sz="1600" b="1" dirty="0" smtClean="0">
                <a:latin typeface="+mn-ea"/>
              </a:rPr>
              <a:t>超过</a:t>
            </a:r>
            <a:r>
              <a:rPr lang="en-US" altLang="zh-CN" sz="1600" b="1" dirty="0">
                <a:latin typeface="+mn-ea"/>
              </a:rPr>
              <a:t>8</a:t>
            </a:r>
            <a:r>
              <a:rPr lang="zh-CN" altLang="en-US" sz="1600" b="1" dirty="0" smtClean="0">
                <a:latin typeface="+mn-ea"/>
              </a:rPr>
              <a:t>家的仅提供</a:t>
            </a:r>
            <a:r>
              <a:rPr lang="en-US" altLang="zh-CN" sz="1600" b="1" dirty="0">
                <a:latin typeface="+mn-ea"/>
              </a:rPr>
              <a:t>8</a:t>
            </a:r>
            <a:r>
              <a:rPr lang="zh-CN" altLang="en-US" sz="1600" b="1" dirty="0" smtClean="0">
                <a:latin typeface="+mn-ea"/>
              </a:rPr>
              <a:t>家即可，但须标注在申请城市已营业网点数量</a:t>
            </a:r>
            <a:r>
              <a:rPr lang="en-US" altLang="zh-CN" sz="1600" b="1" dirty="0" smtClean="0">
                <a:latin typeface="+mn-ea"/>
              </a:rPr>
              <a:t>)</a:t>
            </a:r>
            <a:endParaRPr lang="zh-CN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202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07368" y="287809"/>
            <a:ext cx="9663840" cy="47689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一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申请公司基本信息</a:t>
            </a:r>
            <a:endParaRPr lang="en-GB" sz="2400" b="1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1344" y="1009854"/>
            <a:ext cx="3029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1.4 </a:t>
            </a:r>
            <a:r>
              <a:rPr lang="zh-CN" altLang="en-US" dirty="0" smtClean="0"/>
              <a:t>公司</a:t>
            </a:r>
            <a:r>
              <a:rPr lang="zh-CN" altLang="en-US" dirty="0"/>
              <a:t>其他产业经营情况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685906"/>
              </p:ext>
            </p:extLst>
          </p:nvPr>
        </p:nvGraphicFramePr>
        <p:xfrm>
          <a:off x="685800" y="1524000"/>
          <a:ext cx="11098832" cy="324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163">
                  <a:extLst>
                    <a:ext uri="{9D8B030D-6E8A-4147-A177-3AD203B41FA5}">
                      <a16:colId xmlns:a16="http://schemas.microsoft.com/office/drawing/2014/main" val="1607497419"/>
                    </a:ext>
                  </a:extLst>
                </a:gridCol>
                <a:gridCol w="1650303">
                  <a:extLst>
                    <a:ext uri="{9D8B030D-6E8A-4147-A177-3AD203B41FA5}">
                      <a16:colId xmlns:a16="http://schemas.microsoft.com/office/drawing/2014/main" val="2927425939"/>
                    </a:ext>
                  </a:extLst>
                </a:gridCol>
                <a:gridCol w="1518277">
                  <a:extLst>
                    <a:ext uri="{9D8B030D-6E8A-4147-A177-3AD203B41FA5}">
                      <a16:colId xmlns:a16="http://schemas.microsoft.com/office/drawing/2014/main" val="1011902483"/>
                    </a:ext>
                  </a:extLst>
                </a:gridCol>
                <a:gridCol w="1980363">
                  <a:extLst>
                    <a:ext uri="{9D8B030D-6E8A-4147-A177-3AD203B41FA5}">
                      <a16:colId xmlns:a16="http://schemas.microsoft.com/office/drawing/2014/main" val="3857759839"/>
                    </a:ext>
                  </a:extLst>
                </a:gridCol>
                <a:gridCol w="1980363">
                  <a:extLst>
                    <a:ext uri="{9D8B030D-6E8A-4147-A177-3AD203B41FA5}">
                      <a16:colId xmlns:a16="http://schemas.microsoft.com/office/drawing/2014/main" val="3327359962"/>
                    </a:ext>
                  </a:extLst>
                </a:gridCol>
                <a:gridCol w="1980363">
                  <a:extLst>
                    <a:ext uri="{9D8B030D-6E8A-4147-A177-3AD203B41FA5}">
                      <a16:colId xmlns:a16="http://schemas.microsoft.com/office/drawing/2014/main" val="1735255660"/>
                    </a:ext>
                  </a:extLst>
                </a:gridCol>
              </a:tblGrid>
              <a:tr h="5368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公司名称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城市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主营业务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股权占比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上年度主营业务收入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万元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上年度净利润总额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万元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485877"/>
                  </a:ext>
                </a:extLst>
              </a:tr>
              <a:tr h="464448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3007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66491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35617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5774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8033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706387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82549" y="4831541"/>
            <a:ext cx="1226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/>
              <a:t>*按内容增加行数</a:t>
            </a:r>
            <a:endParaRPr lang="en-US" altLang="zh-CN" sz="1100" dirty="0" smtClean="0"/>
          </a:p>
        </p:txBody>
      </p:sp>
    </p:spTree>
    <p:extLst>
      <p:ext uri="{BB962C8B-B14F-4D97-AF65-F5344CB8AC3E}">
        <p14:creationId xmlns:p14="http://schemas.microsoft.com/office/powerpoint/2010/main" val="31093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29529"/>
              </p:ext>
            </p:extLst>
          </p:nvPr>
        </p:nvGraphicFramePr>
        <p:xfrm>
          <a:off x="666780" y="1122184"/>
          <a:ext cx="11117852" cy="5710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0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5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2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346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867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CN" sz="1100" b="1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单位：万元</a:t>
                      </a:r>
                      <a:r>
                        <a:rPr lang="en-US" sz="1100" b="1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2022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en-US" altLang="zh-CN" sz="1100" b="1" kern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23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en-US" altLang="zh-CN" sz="1100" b="1" kern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24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296"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solidFill>
                            <a:schemeClr val="tx1"/>
                          </a:solidFill>
                          <a:effectLst/>
                        </a:rPr>
                        <a:t>损益表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总营业额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主营业务毛利额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总费用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营业利润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税前利润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税后利润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29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solidFill>
                            <a:schemeClr val="tx1"/>
                          </a:solidFill>
                          <a:effectLst/>
                        </a:rPr>
                        <a:t>资产负债表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流动资产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固定资产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总计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流动负债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长期负债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股东权益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实收资本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资本公积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其他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留存收益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总计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7296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solidFill>
                            <a:schemeClr val="tx1"/>
                          </a:solidFill>
                          <a:effectLst/>
                        </a:rPr>
                        <a:t>财务比率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主营业务毛利润率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资产负债率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流动比率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总资产周转率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72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100" kern="0" dirty="0">
                          <a:solidFill>
                            <a:schemeClr val="tx1"/>
                          </a:solidFill>
                          <a:effectLst/>
                        </a:rPr>
                        <a:t>净资产收益率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35360" y="332656"/>
            <a:ext cx="9663840" cy="47545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一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申请公司基本信息</a:t>
            </a:r>
            <a:endParaRPr lang="en-GB" sz="2400" b="1" dirty="0"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7908" y="789965"/>
            <a:ext cx="1751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1.5 </a:t>
            </a:r>
            <a:r>
              <a:rPr lang="zh-CN" altLang="en-US" dirty="0" smtClean="0"/>
              <a:t>财务调查表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51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35360" y="342015"/>
            <a:ext cx="9663840" cy="41756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一</a:t>
            </a:r>
            <a:r>
              <a:rPr lang="en-US" altLang="zh-CN" sz="2400" b="1" dirty="0">
                <a:latin typeface="+mj-ea"/>
                <a:ea typeface="+mj-ea"/>
              </a:rPr>
              <a:t>.</a:t>
            </a:r>
            <a:r>
              <a:rPr lang="zh-CN" altLang="en-US" sz="2400" b="1" dirty="0">
                <a:latin typeface="+mj-ea"/>
                <a:ea typeface="+mj-ea"/>
              </a:rPr>
              <a:t>申请公司基本信息</a:t>
            </a:r>
            <a:endParaRPr lang="en-GB" sz="2400" b="1" dirty="0"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7908" y="1052429"/>
            <a:ext cx="3335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05750">
              <a:defRPr sz="1600" b="1">
                <a:latin typeface="+mn-ea"/>
              </a:defRPr>
            </a:lvl1pPr>
          </a:lstStyle>
          <a:p>
            <a:r>
              <a:rPr lang="en-US" altLang="zh-CN" dirty="0" smtClean="0"/>
              <a:t>1.6 </a:t>
            </a:r>
            <a:r>
              <a:rPr lang="zh-CN" altLang="en-US" dirty="0" smtClean="0"/>
              <a:t>资</a:t>
            </a:r>
            <a:r>
              <a:rPr lang="zh-CN" altLang="en-US" dirty="0"/>
              <a:t>信</a:t>
            </a:r>
            <a:r>
              <a:rPr lang="zh-CN" altLang="en-US" dirty="0" smtClean="0"/>
              <a:t>状况</a:t>
            </a:r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583866"/>
              </p:ext>
            </p:extLst>
          </p:nvPr>
        </p:nvGraphicFramePr>
        <p:xfrm>
          <a:off x="396305" y="1479126"/>
          <a:ext cx="11377263" cy="1917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0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948088431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712610357"/>
                    </a:ext>
                  </a:extLst>
                </a:gridCol>
                <a:gridCol w="1872207">
                  <a:extLst>
                    <a:ext uri="{9D8B030D-6E8A-4147-A177-3AD203B41FA5}">
                      <a16:colId xmlns:a16="http://schemas.microsoft.com/office/drawing/2014/main" val="2732720750"/>
                    </a:ext>
                  </a:extLst>
                </a:gridCol>
              </a:tblGrid>
              <a:tr h="312115"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资金及信用状况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目前银行</a:t>
                      </a:r>
                      <a:r>
                        <a:rPr lang="zh-CN" sz="10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存款</a:t>
                      </a:r>
                      <a:endParaRPr lang="en-US" altLang="zh-CN" sz="1000" kern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银行名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银行名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银行名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1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银行名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0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信用</a:t>
                      </a:r>
                      <a:r>
                        <a:rPr lang="zh-CN" sz="10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等级</a:t>
                      </a:r>
                      <a:endParaRPr lang="en-US" altLang="zh-CN" sz="1000" kern="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请选择并提供证明）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□</a:t>
                      </a: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 AAA</a:t>
                      </a: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</a:t>
                      </a: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sz="1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□</a:t>
                      </a: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 AA</a:t>
                      </a: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</a:t>
                      </a: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sz="1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□</a:t>
                      </a: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 A</a:t>
                      </a: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</a:t>
                      </a: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sz="1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□</a:t>
                      </a: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 </a:t>
                      </a:r>
                      <a:r>
                        <a:rPr lang="zh-CN" sz="10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其他</a:t>
                      </a:r>
                      <a:r>
                        <a:rPr lang="en-US" altLang="zh-CN" sz="10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________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1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银行名称</a:t>
                      </a:r>
                      <a:r>
                        <a:rPr lang="en-US" sz="10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                                                                                    </a:t>
                      </a:r>
                      <a:r>
                        <a:rPr lang="zh-CN" altLang="en-US" sz="1000" kern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有效期：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46" marR="59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490557"/>
              </p:ext>
            </p:extLst>
          </p:nvPr>
        </p:nvGraphicFramePr>
        <p:xfrm>
          <a:off x="407368" y="3573016"/>
          <a:ext cx="11366200" cy="2586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746">
                <a:tc>
                  <a:txBody>
                    <a:bodyPr/>
                    <a:lstStyle/>
                    <a:p>
                      <a:r>
                        <a:rPr lang="zh-CN" altLang="en-US" sz="1000" b="0" dirty="0" smtClean="0">
                          <a:solidFill>
                            <a:schemeClr val="tx1"/>
                          </a:solidFill>
                        </a:rPr>
                        <a:t>请将</a:t>
                      </a:r>
                      <a:r>
                        <a:rPr lang="zh-CN" altLang="en-US" sz="1000" b="1" dirty="0" smtClean="0">
                          <a:solidFill>
                            <a:schemeClr val="tx1"/>
                          </a:solidFill>
                        </a:rPr>
                        <a:t>银行存款证明</a:t>
                      </a:r>
                      <a:r>
                        <a:rPr lang="zh-CN" altLang="en-US" sz="1000" b="0" dirty="0" smtClean="0">
                          <a:solidFill>
                            <a:schemeClr val="tx1"/>
                          </a:solidFill>
                        </a:rPr>
                        <a:t>扫描件放置下面方框中</a:t>
                      </a:r>
                      <a:endParaRPr lang="zh-CN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000" b="0" dirty="0" smtClean="0">
                          <a:solidFill>
                            <a:schemeClr val="tx1"/>
                          </a:solidFill>
                        </a:rPr>
                        <a:t>请将</a:t>
                      </a:r>
                      <a:r>
                        <a:rPr lang="zh-CN" altLang="en-US" sz="1000" b="1" dirty="0" smtClean="0">
                          <a:solidFill>
                            <a:schemeClr val="tx1"/>
                          </a:solidFill>
                        </a:rPr>
                        <a:t>资信等级证明</a:t>
                      </a:r>
                      <a:r>
                        <a:rPr lang="zh-CN" altLang="en-US" sz="1000" b="0" dirty="0" smtClean="0">
                          <a:solidFill>
                            <a:schemeClr val="tx1"/>
                          </a:solidFill>
                        </a:rPr>
                        <a:t>扫描件放置下面方框中</a:t>
                      </a:r>
                      <a:endParaRPr lang="zh-CN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1884">
                <a:tc>
                  <a:txBody>
                    <a:bodyPr/>
                    <a:lstStyle/>
                    <a:p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114a6b3-83b8-4f59-ae34-6dc54f9342c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407c897-d83f-470c-95d1-53b6da92e2bf}"/>
  <p:tag name="TABLE_ENDDRAG_ORIGIN_RECT" val="906*412"/>
  <p:tag name="TABLE_ENDDRAG_RECT" val="34*77*906*4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f68c586-e0e7-4d6b-8339-4a5b4954314a}"/>
  <p:tag name="TABLE_ENDDRAG_ORIGIN_RECT" val="899*383"/>
  <p:tag name="TABLE_ENDDRAG_RECT" val="31*82*899*3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907031a-ad56-4025-a44f-354edcabe4fb}"/>
  <p:tag name="TABLE_ENDDRAG_ORIGIN_RECT" val="921*393"/>
  <p:tag name="TABLE_ENDDRAG_RECT" val="13*82*921*393"/>
</p:tagLst>
</file>

<file path=ppt/theme/theme1.xml><?xml version="1.0" encoding="utf-8"?>
<a:theme xmlns:a="http://schemas.openxmlformats.org/drawingml/2006/main" name="岚图主题-1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57289"/>
      </a:accent1>
      <a:accent2>
        <a:srgbClr val="92A9BC"/>
      </a:accent2>
      <a:accent3>
        <a:srgbClr val="646464"/>
      </a:accent3>
      <a:accent4>
        <a:srgbClr val="868686"/>
      </a:accent4>
      <a:accent5>
        <a:srgbClr val="A5A5A5"/>
      </a:accent5>
      <a:accent6>
        <a:srgbClr val="C7C7C7"/>
      </a:accent6>
      <a:hlink>
        <a:srgbClr val="046EA4"/>
      </a:hlink>
      <a:folHlink>
        <a:srgbClr val="BFBFBF"/>
      </a:folHlink>
    </a:clrScheme>
    <a:fontScheme name="gt5bz0az">
      <a:majorFont>
        <a:latin typeface="" panose="020F0302020204030204"/>
        <a:ea typeface="华康金刚黑"/>
        <a:cs typeface=""/>
      </a:majorFont>
      <a:minorFont>
        <a:latin typeface="" panose="020F0502020204030204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3"/>
        </a:solidFill>
        <a:ln>
          <a:noFill/>
        </a:ln>
        <a:extLst/>
      </a:spPr>
      <a:bodyPr wrap="none" anchor="ctr"/>
      <a:lstStyle>
        <a:defPPr marL="0" marR="0" indent="0" defTabSz="91440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800" b="0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gradFill flip="none" rotWithShape="1">
          <a:gsLst>
            <a:gs pos="45000">
              <a:schemeClr val="accent5">
                <a:lumMod val="40000"/>
                <a:lumOff val="60000"/>
              </a:schemeClr>
            </a:gs>
            <a:gs pos="60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lin ang="16200000" scaled="0"/>
          <a:tileRect/>
        </a:gradFill>
      </a:spPr>
      <a:bodyPr wrap="square" rtlCol="0">
        <a:spAutoFit/>
      </a:bodyPr>
      <a:lstStyle>
        <a:defPPr algn="ctr">
          <a:spcBef>
            <a:spcPts val="600"/>
          </a:spcBef>
          <a:spcAft>
            <a:spcPts val="1200"/>
          </a:spcAft>
          <a:defRPr sz="2800" b="1" dirty="0" smtClean="0">
            <a:latin typeface="华康金刚黑" panose="020B0400000000000000" pitchFamily="34" charset="-122"/>
            <a:ea typeface="华康金刚黑" panose="020B0400000000000000" pitchFamily="34" charset="-122"/>
            <a:sym typeface="Arial" panose="020B0604020202020204" pitchFamily="34" charset="0"/>
          </a:defRPr>
        </a:defPPr>
      </a:lstStyle>
      <a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岚图主题-1" id="{13746EA0-C2E0-438A-8FFF-0EB29700F526}" vid="{0191FDC2-F2A0-4079-B31D-560A0E6F761A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57289"/>
      </a:accent1>
      <a:accent2>
        <a:srgbClr val="92A9BC"/>
      </a:accent2>
      <a:accent3>
        <a:srgbClr val="646464"/>
      </a:accent3>
      <a:accent4>
        <a:srgbClr val="868686"/>
      </a:accent4>
      <a:accent5>
        <a:srgbClr val="A5A5A5"/>
      </a:accent5>
      <a:accent6>
        <a:srgbClr val="C7C7C7"/>
      </a:accent6>
      <a:hlink>
        <a:srgbClr val="046EA4"/>
      </a:hlink>
      <a:folHlink>
        <a:srgbClr val="BFBFBF"/>
      </a:folHlink>
    </a:clrScheme>
    <a:fontScheme name="gt5bz0az">
      <a:majorFont>
        <a:latin typeface="" panose="020F0302020204030204"/>
        <a:ea typeface="华康金刚黑"/>
        <a:cs typeface=""/>
      </a:majorFont>
      <a:minorFont>
        <a:latin typeface="" panose="020F0502020204030204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岚图主题-1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57289"/>
      </a:accent1>
      <a:accent2>
        <a:srgbClr val="92A9BC"/>
      </a:accent2>
      <a:accent3>
        <a:srgbClr val="646464"/>
      </a:accent3>
      <a:accent4>
        <a:srgbClr val="868686"/>
      </a:accent4>
      <a:accent5>
        <a:srgbClr val="A5A5A5"/>
      </a:accent5>
      <a:accent6>
        <a:srgbClr val="C7C7C7"/>
      </a:accent6>
      <a:hlink>
        <a:srgbClr val="046EA4"/>
      </a:hlink>
      <a:folHlink>
        <a:srgbClr val="BFBFBF"/>
      </a:folHlink>
    </a:clrScheme>
    <a:fontScheme name="gt5bz0az">
      <a:majorFont>
        <a:latin typeface="" panose="020F0302020204030204"/>
        <a:ea typeface="华康金刚黑"/>
        <a:cs typeface=""/>
      </a:majorFont>
      <a:minorFont>
        <a:latin typeface="" panose="020F0502020204030204"/>
        <a:ea typeface="华康金刚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3"/>
        </a:solidFill>
        <a:ln>
          <a:noFill/>
        </a:ln>
        <a:extLst/>
      </a:spPr>
      <a:bodyPr wrap="none" anchor="ctr"/>
      <a:lstStyle>
        <a:defPPr marL="0" marR="0" indent="0" defTabSz="91440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800" b="0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gradFill flip="none" rotWithShape="1">
          <a:gsLst>
            <a:gs pos="45000">
              <a:schemeClr val="accent5">
                <a:lumMod val="40000"/>
                <a:lumOff val="60000"/>
              </a:schemeClr>
            </a:gs>
            <a:gs pos="60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lin ang="16200000" scaled="0"/>
          <a:tileRect/>
        </a:gradFill>
      </a:spPr>
      <a:bodyPr wrap="square" rtlCol="0">
        <a:spAutoFit/>
      </a:bodyPr>
      <a:lstStyle>
        <a:defPPr algn="ctr">
          <a:spcBef>
            <a:spcPts val="600"/>
          </a:spcBef>
          <a:spcAft>
            <a:spcPts val="1200"/>
          </a:spcAft>
          <a:defRPr sz="2800" b="1" dirty="0" smtClean="0">
            <a:latin typeface="华康金刚黑" panose="020B0400000000000000" pitchFamily="34" charset="-122"/>
            <a:ea typeface="华康金刚黑" panose="020B0400000000000000" pitchFamily="34" charset="-122"/>
            <a:sym typeface="Arial" panose="020B0604020202020204" pitchFamily="34" charset="0"/>
          </a:defRPr>
        </a:defPPr>
      </a:lstStyle>
      <a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岚图主题-1" id="{13746EA0-C2E0-438A-8FFF-0EB29700F526}" vid="{0191FDC2-F2A0-4079-B31D-560A0E6F761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57289"/>
    </a:accent1>
    <a:accent2>
      <a:srgbClr val="92A9BC"/>
    </a:accent2>
    <a:accent3>
      <a:srgbClr val="646464"/>
    </a:accent3>
    <a:accent4>
      <a:srgbClr val="868686"/>
    </a:accent4>
    <a:accent5>
      <a:srgbClr val="A5A5A5"/>
    </a:accent5>
    <a:accent6>
      <a:srgbClr val="C7C7C7"/>
    </a:accent6>
    <a:hlink>
      <a:srgbClr val="046EA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岚图主题-1</Template>
  <TotalTime>8597</TotalTime>
  <Words>2606</Words>
  <Application>Microsoft Office PowerPoint</Application>
  <PresentationFormat>宽屏</PresentationFormat>
  <Paragraphs>695</Paragraphs>
  <Slides>44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44</vt:i4>
      </vt:variant>
    </vt:vector>
  </HeadingPairs>
  <TitlesOfParts>
    <vt:vector size="67" baseType="lpstr">
      <vt:lpstr>Adobe 楷体 Std R</vt:lpstr>
      <vt:lpstr>Fedra Sans Std Demi</vt:lpstr>
      <vt:lpstr>Fedra Sans Std Light</vt:lpstr>
      <vt:lpstr>FZLanTingHei-L-GBK</vt:lpstr>
      <vt:lpstr>TrasandinaRegular</vt:lpstr>
      <vt:lpstr>等线</vt:lpstr>
      <vt:lpstr>等线</vt:lpstr>
      <vt:lpstr>方正兰亭中粗黑简体</vt:lpstr>
      <vt:lpstr>黑体</vt:lpstr>
      <vt:lpstr>华康金刚黑</vt:lpstr>
      <vt:lpstr>华康金刚黑 Light</vt:lpstr>
      <vt:lpstr>华康金刚黑 Medium</vt:lpstr>
      <vt:lpstr>宋体</vt:lpstr>
      <vt:lpstr>微软雅黑</vt:lpstr>
      <vt:lpstr>Arial</vt:lpstr>
      <vt:lpstr>Calibri</vt:lpstr>
      <vt:lpstr>Times</vt:lpstr>
      <vt:lpstr>Times New Roman</vt:lpstr>
      <vt:lpstr>Verdana</vt:lpstr>
      <vt:lpstr>Wingdings</vt:lpstr>
      <vt:lpstr>岚图主题-1</vt:lpstr>
      <vt:lpstr>2_自定义设计方案</vt:lpstr>
      <vt:lpstr>1_岚图主题-1</vt:lpstr>
      <vt:lpstr>2025年岚图生态合作伙伴入网申请书</vt:lpstr>
      <vt:lpstr>PowerPoint 演示文稿</vt:lpstr>
      <vt:lpstr>一.申请公司基本信息</vt:lpstr>
      <vt:lpstr>一.申请公司基本信息</vt:lpstr>
      <vt:lpstr>一.申请公司基本信息</vt:lpstr>
      <vt:lpstr>一.申请公司基本信息</vt:lpstr>
      <vt:lpstr>一.申请公司基本信息</vt:lpstr>
      <vt:lpstr>一.申请公司基本信息</vt:lpstr>
      <vt:lpstr>一.申请公司基本信息</vt:lpstr>
      <vt:lpstr>一.申请公司基本信息</vt:lpstr>
      <vt:lpstr>二.拟建城市市场分析</vt:lpstr>
      <vt:lpstr>二.拟建城市市场分析</vt:lpstr>
      <vt:lpstr>二.拟建店所在市场分析</vt:lpstr>
      <vt:lpstr>二.拟建店所在市场分析</vt:lpstr>
      <vt:lpstr>二.拟建店所在市场分析</vt:lpstr>
      <vt:lpstr>二.拟建店所在市场分析</vt:lpstr>
      <vt:lpstr>二.拟建店所在市场分析</vt:lpstr>
      <vt:lpstr>三.拟建店场地简述</vt:lpstr>
      <vt:lpstr>PowerPoint 演示文稿</vt:lpstr>
      <vt:lpstr>3.2 拟建店场地情况（全功能用户中心填写） </vt:lpstr>
      <vt:lpstr>全功能用户中心场地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四.经营思路</vt:lpstr>
      <vt:lpstr>4.1 团队配备</vt:lpstr>
      <vt:lpstr>4.2 销量及ROI测算</vt:lpstr>
      <vt:lpstr>4.2 销量及ROI测算</vt:lpstr>
      <vt:lpstr>4.3 开拓方案</vt:lpstr>
      <vt:lpstr>4.4 保客营销</vt:lpstr>
      <vt:lpstr>4.5 市场营销</vt:lpstr>
      <vt:lpstr>五.需提交材料列表</vt:lpstr>
      <vt:lpstr>5.1 免责声明函</vt:lpstr>
      <vt:lpstr>五.需提交附件列表</vt:lpstr>
      <vt:lpstr>谢 谢 审 阅！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Voyah Presentation template</dc:title>
  <dc:creator>周 心仪</dc:creator>
  <cp:lastModifiedBy>王晓慧(岚图汽车销售服务有限公司网络发展中心)</cp:lastModifiedBy>
  <cp:revision>557</cp:revision>
  <cp:lastPrinted>2022-02-23T06:35:36Z</cp:lastPrinted>
  <dcterms:created xsi:type="dcterms:W3CDTF">2019-12-04T06:52:34Z</dcterms:created>
  <dcterms:modified xsi:type="dcterms:W3CDTF">2025-05-29T09:04:02Z</dcterms:modified>
</cp:coreProperties>
</file>